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7.xml" ContentType="application/vnd.openxmlformats-officedocument.themeOverride+xml"/>
  <Override PartName="/ppt/charts/chart3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8.xml" ContentType="application/vnd.openxmlformats-officedocument.themeOverride+xml"/>
  <Override PartName="/ppt/charts/chart4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39.xml" ContentType="application/vnd.openxmlformats-officedocument.themeOverride+xml"/>
  <Override PartName="/ppt/charts/chart4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40.xml" ContentType="application/vnd.openxmlformats-officedocument.themeOverride+xml"/>
  <Override PartName="/ppt/charts/chart4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42.xml" ContentType="application/vnd.openxmlformats-officedocument.themeOverride+xml"/>
  <Override PartName="/ppt/charts/chart44.xml" ContentType="application/vnd.openxmlformats-officedocument.drawingml.chart+xml"/>
  <Override PartName="/ppt/theme/themeOverride43.xml" ContentType="application/vnd.openxmlformats-officedocument.themeOverride+xml"/>
  <Override PartName="/ppt/charts/chart4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44.xml" ContentType="application/vnd.openxmlformats-officedocument.themeOverride+xml"/>
  <Override PartName="/ppt/charts/chart4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45.xml" ContentType="application/vnd.openxmlformats-officedocument.themeOverride+xml"/>
  <Override PartName="/ppt/charts/chart4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46.xml" ContentType="application/vnd.openxmlformats-officedocument.themeOverride+xml"/>
  <Override PartName="/ppt/charts/chart5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47.xml" ContentType="application/vnd.openxmlformats-officedocument.themeOverride+xml"/>
  <Override PartName="/ppt/charts/chart5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48.xml" ContentType="application/vnd.openxmlformats-officedocument.themeOverride+xml"/>
  <Override PartName="/ppt/charts/chart5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49.xml" ContentType="application/vnd.openxmlformats-officedocument.themeOverride+xml"/>
  <Override PartName="/ppt/charts/chart5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50.xml" ContentType="application/vnd.openxmlformats-officedocument.themeOverride+xml"/>
  <Override PartName="/ppt/charts/chart5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5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3" r:id="rId3"/>
  </p:sldMasterIdLst>
  <p:notesMasterIdLst>
    <p:notesMasterId r:id="rId69"/>
  </p:notesMasterIdLst>
  <p:sldIdLst>
    <p:sldId id="415" r:id="rId4"/>
    <p:sldId id="451" r:id="rId5"/>
    <p:sldId id="416" r:id="rId6"/>
    <p:sldId id="417" r:id="rId7"/>
    <p:sldId id="418" r:id="rId8"/>
    <p:sldId id="454" r:id="rId9"/>
    <p:sldId id="419" r:id="rId10"/>
    <p:sldId id="421" r:id="rId11"/>
    <p:sldId id="420" r:id="rId12"/>
    <p:sldId id="456" r:id="rId13"/>
    <p:sldId id="422" r:id="rId14"/>
    <p:sldId id="423" r:id="rId15"/>
    <p:sldId id="461" r:id="rId16"/>
    <p:sldId id="457" r:id="rId17"/>
    <p:sldId id="458" r:id="rId18"/>
    <p:sldId id="459" r:id="rId19"/>
    <p:sldId id="460" r:id="rId20"/>
    <p:sldId id="462" r:id="rId21"/>
    <p:sldId id="463" r:id="rId22"/>
    <p:sldId id="464" r:id="rId23"/>
    <p:sldId id="465" r:id="rId24"/>
    <p:sldId id="467" r:id="rId25"/>
    <p:sldId id="466" r:id="rId26"/>
    <p:sldId id="468" r:id="rId27"/>
    <p:sldId id="469" r:id="rId28"/>
    <p:sldId id="431" r:id="rId29"/>
    <p:sldId id="428" r:id="rId30"/>
    <p:sldId id="429" r:id="rId31"/>
    <p:sldId id="472" r:id="rId32"/>
    <p:sldId id="430" r:id="rId33"/>
    <p:sldId id="471" r:id="rId34"/>
    <p:sldId id="424" r:id="rId35"/>
    <p:sldId id="435" r:id="rId36"/>
    <p:sldId id="436" r:id="rId37"/>
    <p:sldId id="470" r:id="rId38"/>
    <p:sldId id="437" r:id="rId39"/>
    <p:sldId id="438" r:id="rId40"/>
    <p:sldId id="455" r:id="rId41"/>
    <p:sldId id="473" r:id="rId42"/>
    <p:sldId id="474" r:id="rId43"/>
    <p:sldId id="425" r:id="rId44"/>
    <p:sldId id="439" r:id="rId45"/>
    <p:sldId id="440" r:id="rId46"/>
    <p:sldId id="441" r:id="rId47"/>
    <p:sldId id="475" r:id="rId48"/>
    <p:sldId id="427" r:id="rId49"/>
    <p:sldId id="442" r:id="rId50"/>
    <p:sldId id="444" r:id="rId51"/>
    <p:sldId id="448" r:id="rId52"/>
    <p:sldId id="449" r:id="rId53"/>
    <p:sldId id="484" r:id="rId54"/>
    <p:sldId id="443" r:id="rId55"/>
    <p:sldId id="445" r:id="rId56"/>
    <p:sldId id="446" r:id="rId57"/>
    <p:sldId id="476" r:id="rId58"/>
    <p:sldId id="447" r:id="rId59"/>
    <p:sldId id="450" r:id="rId60"/>
    <p:sldId id="452" r:id="rId61"/>
    <p:sldId id="481" r:id="rId62"/>
    <p:sldId id="482" r:id="rId63"/>
    <p:sldId id="483" r:id="rId64"/>
    <p:sldId id="477" r:id="rId65"/>
    <p:sldId id="478" r:id="rId66"/>
    <p:sldId id="479" r:id="rId67"/>
    <p:sldId id="480" r:id="rId6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B10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NULL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NULL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NULL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eik\TFBhome\TFBFELLES\Fagomr&#229;der\Regional%20utvikling\Analyser%202015\Excelfiler%20for%20hvert%20sted\Norge2015%20%201.0_telemark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eik\TFBhome\TFBFELLES\Fagomr&#229;der\Regional%20utvikling\Analyser%202015\Excelfiler%20for%20hvert%20sted\Norge2015%20%201.0_telemar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reide\Documents\Data\Kvartaldata%20v2-3kv2015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vareide\Documents\Data\Kopi%20av%20Norge2015%20Prognose%202%200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\\eik\TFBhome\TFBFELLES\Fagomr&#229;der\Regional%20utvikling\Analyser%202015\Excelfiler%20for%20hvert%20sted\Scenarier%20med%20og%20uten%20oljejustering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\\eik\TFBhome\TFBFELLES\Fagomr&#229;der\Regional%20utvikling\Analyser%202015\Excelfiler%20for%20hvert%20sted\Sogn%20og%20Fjordane\Norge2015%20%20Prognose_3_%20Sogn%20og%20Fjordane%20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\\eik\TFBhome\TFBFELLES\Fagomr&#229;der\Regional%20utvikling\Analyser%202015\Excelfiler%20for%20hvert%20sted\Sogn%20og%20Fjordane\Norge2015%20%20Prognose_3_%20Sogn%20og%20Fjordane%20ekstra%20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\\eik\TFBhome\TFBFELLES\Fagomr&#229;der\Regional%20utvikling\Analyser%202015\Excelfiler%20for%20hvert%20sted\Sogn%20og%20Fjordane\Norge2015%20%20Prognose_3_%20Sogn%20og%20Fjordane%20ekstra%20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\\eik\TFBhome\TFBFELLES\Fagomr&#229;der\Regional%20utvikling\Analyser%202015\Excelfiler%20for%20hvert%20sted\Sogn%20og%20Fjordane\Norge2015%20%20Prognose_3_%20Sogn%20og%20Fjordane%20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\\eik\TFBhome\TFBFELLES\Fagomr&#229;der\Regional%20utvikling\Analyser%202015\Excelfiler%20for%20hvert%20sted\Sogn%20og%20Fjordane\Norge2015%20%20Prognose_3_%20Sogn%20og%20Fjordane%20ekstra%2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eik\TFBhome\TFBFELLES\Fagomr&#229;der\Regional%20utvikling\Analyser%202015\Excelfiler%20for%20hvert%20sted\Sogn%20og%20Fjordane\Norge2015%20%201.0_%20Sogn%20og%20Fjordane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[Kvartaldata v2-3kv2015  Sogn og Fjordane .xlsm]Data for Sheet1 Chart 5!PivotTable4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</c:pivotFmt>
      <c:pivotFmt>
        <c:idx val="3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</c:pivotFmt>
      <c:pivotFmt>
        <c:idx val="6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</c:pivotFmt>
      <c:pivotFmt>
        <c:idx val="8"/>
      </c:pivotFmt>
      <c:pivotFmt>
        <c:idx val="9"/>
      </c:pivotFmt>
      <c:pivotFmt>
        <c:idx val="1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dLbl>
          <c:idx val="0"/>
          <c:layout>
            <c:manualLayout>
              <c:x val="-3.9563632859455855E-2"/>
              <c:y val="3.118909530994593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layout>
            <c:manualLayout>
              <c:x val="-3.9563632859455855E-2"/>
              <c:y val="3.118909530994593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layout>
            <c:manualLayout>
              <c:x val="-3.9563632859455855E-2"/>
              <c:y val="3.118909530994593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516473839819831"/>
          <c:y val="3.8219375714059353E-2"/>
          <c:w val="0.781300752560525"/>
          <c:h val="0.76621069584230872"/>
        </c:manualLayout>
      </c:layout>
      <c:lineChart>
        <c:grouping val="standard"/>
        <c:varyColors val="0"/>
        <c:ser>
          <c:idx val="0"/>
          <c:order val="0"/>
          <c:tx>
            <c:strRef>
              <c:f>'Data for Sheet1 Chart 5'!$B$1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8278180913660304E-2"/>
                  <c:y val="-4.093879686986585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8.2788671023965227E-2"/>
                  <c:y val="4.121586810922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"/>
              <c:layout>
                <c:manualLayout>
                  <c:x val="-0.10901642158678766"/>
                  <c:y val="-2.711130946093270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'Data for Sheet1 Chart 5'!$A$2:$A$65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5'!$B$2:$B$65</c:f>
              <c:numCache>
                <c:formatCode>General</c:formatCode>
                <c:ptCount val="63"/>
                <c:pt idx="0">
                  <c:v>107593</c:v>
                </c:pt>
                <c:pt idx="1">
                  <c:v>107600</c:v>
                </c:pt>
                <c:pt idx="2">
                  <c:v>107599</c:v>
                </c:pt>
                <c:pt idx="3">
                  <c:v>107581</c:v>
                </c:pt>
                <c:pt idx="4">
                  <c:v>107476</c:v>
                </c:pt>
                <c:pt idx="5">
                  <c:v>107341</c:v>
                </c:pt>
                <c:pt idx="6">
                  <c:v>107229</c:v>
                </c:pt>
                <c:pt idx="7">
                  <c:v>107246</c:v>
                </c:pt>
                <c:pt idx="8">
                  <c:v>107261</c:v>
                </c:pt>
                <c:pt idx="9">
                  <c:v>107120</c:v>
                </c:pt>
                <c:pt idx="10">
                  <c:v>107175</c:v>
                </c:pt>
                <c:pt idx="11">
                  <c:v>107240</c:v>
                </c:pt>
                <c:pt idx="12">
                  <c:v>107278</c:v>
                </c:pt>
                <c:pt idx="13">
                  <c:v>107335</c:v>
                </c:pt>
                <c:pt idx="14">
                  <c:v>107212</c:v>
                </c:pt>
                <c:pt idx="15">
                  <c:v>107246</c:v>
                </c:pt>
                <c:pt idx="16">
                  <c:v>107123</c:v>
                </c:pt>
                <c:pt idx="17">
                  <c:v>107057</c:v>
                </c:pt>
                <c:pt idx="18">
                  <c:v>106994</c:v>
                </c:pt>
                <c:pt idx="19">
                  <c:v>107009</c:v>
                </c:pt>
                <c:pt idx="20">
                  <c:v>106899</c:v>
                </c:pt>
                <c:pt idx="21">
                  <c:v>106904</c:v>
                </c:pt>
                <c:pt idx="22">
                  <c:v>106710</c:v>
                </c:pt>
                <c:pt idx="23">
                  <c:v>106650</c:v>
                </c:pt>
                <c:pt idx="24">
                  <c:v>106494</c:v>
                </c:pt>
                <c:pt idx="25">
                  <c:v>106488</c:v>
                </c:pt>
                <c:pt idx="26">
                  <c:v>106233</c:v>
                </c:pt>
                <c:pt idx="27">
                  <c:v>106194</c:v>
                </c:pt>
                <c:pt idx="28">
                  <c:v>106143</c:v>
                </c:pt>
                <c:pt idx="29">
                  <c:v>106108</c:v>
                </c:pt>
                <c:pt idx="30">
                  <c:v>106170</c:v>
                </c:pt>
                <c:pt idx="31">
                  <c:v>106259</c:v>
                </c:pt>
                <c:pt idx="32">
                  <c:v>106297</c:v>
                </c:pt>
                <c:pt idx="33">
                  <c:v>106389</c:v>
                </c:pt>
                <c:pt idx="34">
                  <c:v>106336</c:v>
                </c:pt>
                <c:pt idx="35">
                  <c:v>106457</c:v>
                </c:pt>
                <c:pt idx="36">
                  <c:v>106495</c:v>
                </c:pt>
                <c:pt idx="37">
                  <c:v>106794</c:v>
                </c:pt>
                <c:pt idx="38">
                  <c:v>106871</c:v>
                </c:pt>
                <c:pt idx="39">
                  <c:v>107080</c:v>
                </c:pt>
                <c:pt idx="40">
                  <c:v>107309</c:v>
                </c:pt>
                <c:pt idx="41">
                  <c:v>107506</c:v>
                </c:pt>
                <c:pt idx="42">
                  <c:v>107635</c:v>
                </c:pt>
                <c:pt idx="43">
                  <c:v>107742</c:v>
                </c:pt>
                <c:pt idx="44">
                  <c:v>107882</c:v>
                </c:pt>
                <c:pt idx="45">
                  <c:v>108044</c:v>
                </c:pt>
                <c:pt idx="46">
                  <c:v>108124</c:v>
                </c:pt>
                <c:pt idx="47">
                  <c:v>108201</c:v>
                </c:pt>
                <c:pt idx="48">
                  <c:v>108304</c:v>
                </c:pt>
                <c:pt idx="49">
                  <c:v>108424</c:v>
                </c:pt>
                <c:pt idx="50">
                  <c:v>108624</c:v>
                </c:pt>
                <c:pt idx="51">
                  <c:v>108700</c:v>
                </c:pt>
                <c:pt idx="52">
                  <c:v>108696</c:v>
                </c:pt>
                <c:pt idx="53">
                  <c:v>108822</c:v>
                </c:pt>
                <c:pt idx="54">
                  <c:v>108869</c:v>
                </c:pt>
                <c:pt idx="55">
                  <c:v>108965</c:v>
                </c:pt>
                <c:pt idx="56">
                  <c:v>109042</c:v>
                </c:pt>
                <c:pt idx="57">
                  <c:v>108972</c:v>
                </c:pt>
                <c:pt idx="58">
                  <c:v>109092</c:v>
                </c:pt>
                <c:pt idx="59">
                  <c:v>109170</c:v>
                </c:pt>
                <c:pt idx="60">
                  <c:v>109223</c:v>
                </c:pt>
                <c:pt idx="61">
                  <c:v>109444</c:v>
                </c:pt>
                <c:pt idx="62">
                  <c:v>109570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233728"/>
        <c:axId val="150213568"/>
      </c:lineChart>
      <c:catAx>
        <c:axId val="22123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  <a:headEnd type="triangle"/>
            <a:tailEnd type="triangle"/>
          </a:ln>
        </c:spPr>
        <c:txPr>
          <a:bodyPr rot="5400000" vert="horz"/>
          <a:lstStyle/>
          <a:p>
            <a:pPr>
              <a:defRPr/>
            </a:pPr>
            <a:endParaRPr lang="nb-NO"/>
          </a:p>
        </c:txPr>
        <c:crossAx val="150213568"/>
        <c:crosses val="autoZero"/>
        <c:auto val="1"/>
        <c:lblAlgn val="ctr"/>
        <c:lblOffset val="100"/>
        <c:tickLblSkip val="4"/>
        <c:noMultiLvlLbl val="0"/>
      </c:catAx>
      <c:valAx>
        <c:axId val="150213568"/>
        <c:scaling>
          <c:orientation val="minMax"/>
          <c:min val="105000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  <a:headEnd type="triangle"/>
            <a:tailEnd type="triangle"/>
          </a:ln>
        </c:spPr>
        <c:crossAx val="221233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.xlsx]Arb vekst privat!Pivottabell2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124380466404889E-16"/>
              <c:y val="-4.1725930231377301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3.034613107736544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28575" cap="rnd">
            <a:solidFill>
              <a:srgbClr val="0070C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5600647535211829E-3"/>
              <c:y val="-2.6552864692694647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5600647535211829E-3"/>
              <c:y val="3.477120684619912E-17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 w="28575" cap="rnd">
            <a:solidFill>
              <a:srgbClr val="0070C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28575" cap="rnd">
            <a:solidFill>
              <a:srgbClr val="0070C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 w="28575" cap="rnd">
            <a:solidFill>
              <a:srgbClr val="0070C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 w="28575" cap="rnd">
            <a:solidFill>
              <a:srgbClr val="C00000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774518952259518"/>
          <c:y val="0.24737205091257"/>
          <c:w val="0.7992666327888921"/>
          <c:h val="0.62847588050748227"/>
        </c:manualLayout>
      </c:layout>
      <c:lineChart>
        <c:grouping val="standard"/>
        <c:varyColors val="0"/>
        <c:ser>
          <c:idx val="0"/>
          <c:order val="0"/>
          <c:tx>
            <c:strRef>
              <c:f>'Arb vekst privat'!$H$1:$H$3</c:f>
              <c:strCache>
                <c:ptCount val="1"/>
                <c:pt idx="0">
                  <c:v>Norge - Offentlig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4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</c:dPt>
          <c:dPt>
            <c:idx val="11"/>
            <c:marker>
              <c:symbol val="none"/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3"/>
            <c:marker>
              <c:symbol val="none"/>
            </c:marker>
            <c:bubble3D val="0"/>
          </c:dPt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'Arb vekst privat'!$G$4:$G$18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'Arb vekst privat'!$H$4:$H$18</c:f>
              <c:numCache>
                <c:formatCode>#,##0.0</c:formatCode>
                <c:ptCount val="15"/>
                <c:pt idx="0">
                  <c:v>100</c:v>
                </c:pt>
                <c:pt idx="1">
                  <c:v>99.990899121989074</c:v>
                </c:pt>
                <c:pt idx="2">
                  <c:v>100.35896249990675</c:v>
                </c:pt>
                <c:pt idx="3">
                  <c:v>102.72354964081372</c:v>
                </c:pt>
                <c:pt idx="4">
                  <c:v>103.12816572549664</c:v>
                </c:pt>
                <c:pt idx="5">
                  <c:v>102.98762429785235</c:v>
                </c:pt>
                <c:pt idx="6">
                  <c:v>104.75767047361865</c:v>
                </c:pt>
                <c:pt idx="7">
                  <c:v>106.16204038701112</c:v>
                </c:pt>
                <c:pt idx="8">
                  <c:v>107.40677194840848</c:v>
                </c:pt>
                <c:pt idx="9">
                  <c:v>110.34829507732017</c:v>
                </c:pt>
                <c:pt idx="10">
                  <c:v>112.48401751546031</c:v>
                </c:pt>
                <c:pt idx="11">
                  <c:v>114.99556145703566</c:v>
                </c:pt>
                <c:pt idx="12">
                  <c:v>115.89296770680254</c:v>
                </c:pt>
                <c:pt idx="13">
                  <c:v>118.806143838631</c:v>
                </c:pt>
                <c:pt idx="14">
                  <c:v>120.21677993032607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'Arb vekst privat'!$I$1:$I$3</c:f>
              <c:strCache>
                <c:ptCount val="1"/>
                <c:pt idx="0">
                  <c:v>Norge - Privat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'Arb vekst privat'!$G$4:$G$18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'Arb vekst privat'!$I$4:$I$18</c:f>
              <c:numCache>
                <c:formatCode>#,##0.0</c:formatCode>
                <c:ptCount val="15"/>
                <c:pt idx="0">
                  <c:v>100</c:v>
                </c:pt>
                <c:pt idx="1">
                  <c:v>100.82055115958373</c:v>
                </c:pt>
                <c:pt idx="2">
                  <c:v>100.16296682550801</c:v>
                </c:pt>
                <c:pt idx="3">
                  <c:v>98.727489186328128</c:v>
                </c:pt>
                <c:pt idx="4">
                  <c:v>99.436652457852588</c:v>
                </c:pt>
                <c:pt idx="5">
                  <c:v>101.63186711355847</c:v>
                </c:pt>
                <c:pt idx="6">
                  <c:v>105.97530367806199</c:v>
                </c:pt>
                <c:pt idx="7">
                  <c:v>111.35226655190719</c:v>
                </c:pt>
                <c:pt idx="8">
                  <c:v>113.40392716124229</c:v>
                </c:pt>
                <c:pt idx="9">
                  <c:v>110.40619198547496</c:v>
                </c:pt>
                <c:pt idx="10">
                  <c:v>110.76334942688324</c:v>
                </c:pt>
                <c:pt idx="11">
                  <c:v>112.53286508118499</c:v>
                </c:pt>
                <c:pt idx="12">
                  <c:v>113.85123780026197</c:v>
                </c:pt>
                <c:pt idx="13">
                  <c:v>114.50926190603334</c:v>
                </c:pt>
                <c:pt idx="14">
                  <c:v>115.86281636076356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'Arb vekst privat'!$J$1:$J$3</c:f>
              <c:strCache>
                <c:ptCount val="1"/>
                <c:pt idx="0">
                  <c:v>Sogn og Fjordane - Offentlig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'Arb vekst privat'!$G$4:$G$18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'Arb vekst privat'!$J$4:$J$18</c:f>
              <c:numCache>
                <c:formatCode>#,##0.0</c:formatCode>
                <c:ptCount val="15"/>
                <c:pt idx="0">
                  <c:v>100</c:v>
                </c:pt>
                <c:pt idx="1">
                  <c:v>101.66985562706557</c:v>
                </c:pt>
                <c:pt idx="2">
                  <c:v>100.6841769583116</c:v>
                </c:pt>
                <c:pt idx="3">
                  <c:v>99.762277497535806</c:v>
                </c:pt>
                <c:pt idx="4">
                  <c:v>100.85812025279759</c:v>
                </c:pt>
                <c:pt idx="5">
                  <c:v>99.942018901837997</c:v>
                </c:pt>
                <c:pt idx="6">
                  <c:v>101.62347074853598</c:v>
                </c:pt>
                <c:pt idx="7">
                  <c:v>102.29605148721517</c:v>
                </c:pt>
                <c:pt idx="8">
                  <c:v>102.72511161361396</c:v>
                </c:pt>
                <c:pt idx="9">
                  <c:v>105.77491737693512</c:v>
                </c:pt>
                <c:pt idx="10">
                  <c:v>107.38679190583869</c:v>
                </c:pt>
                <c:pt idx="11">
                  <c:v>109.00446454455847</c:v>
                </c:pt>
                <c:pt idx="12">
                  <c:v>110.16408650779846</c:v>
                </c:pt>
                <c:pt idx="13">
                  <c:v>112.21081927291704</c:v>
                </c:pt>
                <c:pt idx="14">
                  <c:v>111.72377804835624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'Arb vekst privat'!$K$1:$K$3</c:f>
              <c:strCache>
                <c:ptCount val="1"/>
                <c:pt idx="0">
                  <c:v>Sogn og Fjordane - Privat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'Arb vekst privat'!$G$4:$G$18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'Arb vekst privat'!$K$4:$K$18</c:f>
              <c:numCache>
                <c:formatCode>#,##0.0</c:formatCode>
                <c:ptCount val="15"/>
                <c:pt idx="0">
                  <c:v>100</c:v>
                </c:pt>
                <c:pt idx="1">
                  <c:v>98.578609327003619</c:v>
                </c:pt>
                <c:pt idx="2">
                  <c:v>97.975425858698685</c:v>
                </c:pt>
                <c:pt idx="3">
                  <c:v>97.433677743647024</c:v>
                </c:pt>
                <c:pt idx="4">
                  <c:v>95.467746439542026</c:v>
                </c:pt>
                <c:pt idx="5">
                  <c:v>96.551242669645347</c:v>
                </c:pt>
                <c:pt idx="6">
                  <c:v>97.388997486735548</c:v>
                </c:pt>
                <c:pt idx="7">
                  <c:v>100.86847249371684</c:v>
                </c:pt>
                <c:pt idx="8">
                  <c:v>100.7176766266406</c:v>
                </c:pt>
                <c:pt idx="9">
                  <c:v>98.648422228427805</c:v>
                </c:pt>
                <c:pt idx="10">
                  <c:v>98.966769058922083</c:v>
                </c:pt>
                <c:pt idx="11">
                  <c:v>99.100809829656512</c:v>
                </c:pt>
                <c:pt idx="12">
                  <c:v>98.556269198547881</c:v>
                </c:pt>
                <c:pt idx="13">
                  <c:v>98.659592292655674</c:v>
                </c:pt>
                <c:pt idx="14">
                  <c:v>99.793353811784414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930488"/>
        <c:axId val="223930880"/>
      </c:lineChart>
      <c:catAx>
        <c:axId val="22393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triangle"/>
            <a:tailEnd type="triangle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3930880"/>
        <c:crosses val="autoZero"/>
        <c:auto val="1"/>
        <c:lblAlgn val="ctr"/>
        <c:lblOffset val="100"/>
        <c:noMultiLvlLbl val="0"/>
      </c:catAx>
      <c:valAx>
        <c:axId val="22393088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393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4427469169937287E-2"/>
          <c:w val="1"/>
          <c:h val="0.20279936804837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1.0_Øvre Eiker _n.xlsx]Vekst fylker!Pivottabell1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2659015280222508"/>
          <c:y val="4.005701637164806E-2"/>
          <c:w val="0.66833218010016437"/>
          <c:h val="0.91441168448695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'Vekst fylker'!$B$1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'Vekst fylker'!$A$2:$A$20</c:f>
              <c:strCache>
                <c:ptCount val="19"/>
                <c:pt idx="0">
                  <c:v>Telemark</c:v>
                </c:pt>
                <c:pt idx="1">
                  <c:v>Oppland</c:v>
                </c:pt>
                <c:pt idx="2">
                  <c:v>Hedmark</c:v>
                </c:pt>
                <c:pt idx="3">
                  <c:v>Østfold</c:v>
                </c:pt>
                <c:pt idx="4">
                  <c:v>Aust-Agder</c:v>
                </c:pt>
                <c:pt idx="5">
                  <c:v>Vestfold</c:v>
                </c:pt>
                <c:pt idx="6">
                  <c:v>Nordland</c:v>
                </c:pt>
                <c:pt idx="7">
                  <c:v>Sogn og Fjordane</c:v>
                </c:pt>
                <c:pt idx="8">
                  <c:v>Nord-Trøndelag</c:v>
                </c:pt>
                <c:pt idx="9">
                  <c:v>Buskerud</c:v>
                </c:pt>
                <c:pt idx="10">
                  <c:v>Vest-Agder</c:v>
                </c:pt>
                <c:pt idx="11">
                  <c:v>Møre og Romsdal</c:v>
                </c:pt>
                <c:pt idx="12">
                  <c:v>Troms</c:v>
                </c:pt>
                <c:pt idx="13">
                  <c:v>Sør-Trøndelag</c:v>
                </c:pt>
                <c:pt idx="14">
                  <c:v>Oslo (Fylke)</c:v>
                </c:pt>
                <c:pt idx="15">
                  <c:v>Finnmark</c:v>
                </c:pt>
                <c:pt idx="16">
                  <c:v>Hordaland</c:v>
                </c:pt>
                <c:pt idx="17">
                  <c:v>Akershus</c:v>
                </c:pt>
                <c:pt idx="18">
                  <c:v>Rogaland</c:v>
                </c:pt>
              </c:strCache>
            </c:strRef>
          </c:cat>
          <c:val>
            <c:numRef>
              <c:f>'Vekst fylker'!$B$2:$B$20</c:f>
              <c:numCache>
                <c:formatCode>#,##0.0</c:formatCode>
                <c:ptCount val="19"/>
                <c:pt idx="0">
                  <c:v>-6.2411588298534477</c:v>
                </c:pt>
                <c:pt idx="1">
                  <c:v>-5.648417847213028</c:v>
                </c:pt>
                <c:pt idx="2">
                  <c:v>-5.055215574779397</c:v>
                </c:pt>
                <c:pt idx="3">
                  <c:v>-4.2946305319914577</c:v>
                </c:pt>
                <c:pt idx="4">
                  <c:v>-3.4396403463778173</c:v>
                </c:pt>
                <c:pt idx="5">
                  <c:v>-2.1640650946529392</c:v>
                </c:pt>
                <c:pt idx="6">
                  <c:v>-1.6911845127419882</c:v>
                </c:pt>
                <c:pt idx="7">
                  <c:v>-0.91773643496825352</c:v>
                </c:pt>
                <c:pt idx="8">
                  <c:v>-0.73915580626337296</c:v>
                </c:pt>
                <c:pt idx="9">
                  <c:v>0.55328281134732749</c:v>
                </c:pt>
                <c:pt idx="10">
                  <c:v>1.2254184950430684</c:v>
                </c:pt>
                <c:pt idx="11">
                  <c:v>1.3201574924727861</c:v>
                </c:pt>
                <c:pt idx="12">
                  <c:v>1.4505531414656674</c:v>
                </c:pt>
                <c:pt idx="13">
                  <c:v>3.5165611602837696</c:v>
                </c:pt>
                <c:pt idx="14">
                  <c:v>4.017657611324382</c:v>
                </c:pt>
                <c:pt idx="15">
                  <c:v>4.5826438683581543</c:v>
                </c:pt>
                <c:pt idx="16">
                  <c:v>4.6555316460019815</c:v>
                </c:pt>
                <c:pt idx="17">
                  <c:v>6.6441975662764916</c:v>
                </c:pt>
                <c:pt idx="18">
                  <c:v>7.5127610208816709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3931664"/>
        <c:axId val="223932056"/>
      </c:barChart>
      <c:catAx>
        <c:axId val="223931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nb-NO"/>
          </a:p>
        </c:txPr>
        <c:crossAx val="223932056"/>
        <c:crosses val="autoZero"/>
        <c:auto val="1"/>
        <c:lblAlgn val="ctr"/>
        <c:lblOffset val="100"/>
        <c:noMultiLvlLbl val="0"/>
      </c:catAx>
      <c:valAx>
        <c:axId val="223932056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triangle"/>
            <a:tailEnd type="triangle"/>
          </a:ln>
        </c:spPr>
        <c:crossAx val="223931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.xlsx]Ark3!Pivottabell3</c:name>
    <c:fmtId val="2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'Ark3'!$J$1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'Ark3'!$I$2:$I$16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'Ark3'!$J$2:$J$16</c:f>
              <c:numCache>
                <c:formatCode>#,##0.0</c:formatCode>
                <c:ptCount val="14"/>
                <c:pt idx="0">
                  <c:v>-1.4513954085635588</c:v>
                </c:pt>
                <c:pt idx="1">
                  <c:v>2.5790898721028018E-2</c:v>
                </c:pt>
                <c:pt idx="2">
                  <c:v>0.56381411157161465</c:v>
                </c:pt>
                <c:pt idx="3">
                  <c:v>-1.7640968446391045</c:v>
                </c:pt>
                <c:pt idx="4">
                  <c:v>-0.68104625249908968</c:v>
                </c:pt>
                <c:pt idx="5">
                  <c:v>-2.1719480457163365</c:v>
                </c:pt>
                <c:pt idx="6">
                  <c:v>-0.94885585148956764</c:v>
                </c:pt>
                <c:pt idx="7">
                  <c:v>-1.2687176395229378</c:v>
                </c:pt>
                <c:pt idx="8">
                  <c:v>0.37289341987740954</c:v>
                </c:pt>
                <c:pt idx="9">
                  <c:v>-4.931432060716254E-4</c:v>
                </c:pt>
                <c:pt idx="10">
                  <c:v>-0.91691604473730182</c:v>
                </c:pt>
                <c:pt idx="11">
                  <c:v>-1.0714296406851636</c:v>
                </c:pt>
                <c:pt idx="12">
                  <c:v>-0.29351795601762215</c:v>
                </c:pt>
                <c:pt idx="13">
                  <c:v>-2.0317883997224808E-2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24179376"/>
        <c:axId val="224179768"/>
      </c:barChart>
      <c:catAx>
        <c:axId val="22417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4179768"/>
        <c:crosses val="autoZero"/>
        <c:auto val="1"/>
        <c:lblAlgn val="ctr"/>
        <c:lblOffset val="100"/>
        <c:noMultiLvlLbl val="0"/>
      </c:catAx>
      <c:valAx>
        <c:axId val="22417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417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.xlsx]Næringstyper indeks vekst (2)!Pivottabell5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1.0709503180244592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1.7849171967074386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2.1419006360489184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2.1419006360489119E-2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6.9174204340054944E-3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6.9174204340054944E-3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6.9174204340054944E-3"/>
            </c:manualLayout>
          </c:layout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9875064862216478E-2"/>
          <c:y val="2.7084358167231527E-2"/>
          <c:w val="0.78227599598830633"/>
          <c:h val="0.8467721735731234"/>
        </c:manualLayout>
      </c:layout>
      <c:lineChart>
        <c:grouping val="standard"/>
        <c:varyColors val="0"/>
        <c:ser>
          <c:idx val="0"/>
          <c:order val="0"/>
          <c:tx>
            <c:strRef>
              <c:f>'Næringstyper indeks vekst (2)'!$K$1:$K$2</c:f>
              <c:strCache>
                <c:ptCount val="1"/>
                <c:pt idx="0">
                  <c:v>Basis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'Næringstyper indeks vekst (2)'!$J$3:$J$17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'Næringstyper indeks vekst (2)'!$K$3:$K$17</c:f>
              <c:numCache>
                <c:formatCode>#,##0</c:formatCode>
                <c:ptCount val="15"/>
                <c:pt idx="0">
                  <c:v>100</c:v>
                </c:pt>
                <c:pt idx="1">
                  <c:v>97.549149840595106</c:v>
                </c:pt>
                <c:pt idx="2">
                  <c:v>94.799415515409137</c:v>
                </c:pt>
                <c:pt idx="3">
                  <c:v>90.69473963868225</c:v>
                </c:pt>
                <c:pt idx="4">
                  <c:v>83.455100956429334</c:v>
                </c:pt>
                <c:pt idx="5">
                  <c:v>85.766471838469712</c:v>
                </c:pt>
                <c:pt idx="6">
                  <c:v>85.374601487778961</c:v>
                </c:pt>
                <c:pt idx="7">
                  <c:v>86.470510095642936</c:v>
                </c:pt>
                <c:pt idx="8">
                  <c:v>86.702975557917114</c:v>
                </c:pt>
                <c:pt idx="9">
                  <c:v>83.461742826780025</c:v>
                </c:pt>
                <c:pt idx="10">
                  <c:v>80.379914984059511</c:v>
                </c:pt>
                <c:pt idx="11">
                  <c:v>78.832359192348562</c:v>
                </c:pt>
                <c:pt idx="12">
                  <c:v>79.675876726886287</c:v>
                </c:pt>
                <c:pt idx="13">
                  <c:v>77.570403825717321</c:v>
                </c:pt>
                <c:pt idx="14">
                  <c:v>78.281083953241236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'Næringstyper indeks vekst (2)'!$L$1:$L$2</c:f>
              <c:strCache>
                <c:ptCount val="1"/>
                <c:pt idx="0">
                  <c:v>Besøk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'Næringstyper indeks vekst (2)'!$J$3:$J$17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'Næringstyper indeks vekst (2)'!$L$3:$L$17</c:f>
              <c:numCache>
                <c:formatCode>#,##0</c:formatCode>
                <c:ptCount val="15"/>
                <c:pt idx="0">
                  <c:v>100</c:v>
                </c:pt>
                <c:pt idx="1">
                  <c:v>99.369431117203561</c:v>
                </c:pt>
                <c:pt idx="2">
                  <c:v>100.45236463331048</c:v>
                </c:pt>
                <c:pt idx="3">
                  <c:v>99.369431117203561</c:v>
                </c:pt>
                <c:pt idx="4">
                  <c:v>103.83824537354351</c:v>
                </c:pt>
                <c:pt idx="5">
                  <c:v>102.87868403015764</c:v>
                </c:pt>
                <c:pt idx="6">
                  <c:v>102.67306374228923</c:v>
                </c:pt>
                <c:pt idx="7">
                  <c:v>108.75942426319396</c:v>
                </c:pt>
                <c:pt idx="8">
                  <c:v>107.41603838245373</c:v>
                </c:pt>
                <c:pt idx="9">
                  <c:v>102.83755997258396</c:v>
                </c:pt>
                <c:pt idx="10">
                  <c:v>103.97532556545579</c:v>
                </c:pt>
                <c:pt idx="11">
                  <c:v>107.40233036326251</c:v>
                </c:pt>
                <c:pt idx="12">
                  <c:v>102.93351610692254</c:v>
                </c:pt>
                <c:pt idx="13">
                  <c:v>104.18094585332419</c:v>
                </c:pt>
                <c:pt idx="14">
                  <c:v>107.37491432488005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'Næringstyper indeks vekst (2)'!$M$1:$M$2</c:f>
              <c:strCache>
                <c:ptCount val="1"/>
                <c:pt idx="0">
                  <c:v>Lokal og Kommune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cat>
            <c:strRef>
              <c:f>'Næringstyper indeks vekst (2)'!$J$3:$J$17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'Næringstyper indeks vekst (2)'!$M$3:$M$17</c:f>
              <c:numCache>
                <c:formatCode>#,##0</c:formatCode>
                <c:ptCount val="15"/>
                <c:pt idx="0">
                  <c:v>100</c:v>
                </c:pt>
                <c:pt idx="1">
                  <c:v>101.26254705144291</c:v>
                </c:pt>
                <c:pt idx="2">
                  <c:v>98.933500627352572</c:v>
                </c:pt>
                <c:pt idx="3">
                  <c:v>100.59598494353827</c:v>
                </c:pt>
                <c:pt idx="4">
                  <c:v>102.50156838143036</c:v>
                </c:pt>
                <c:pt idx="5">
                  <c:v>102.35257214554581</c:v>
                </c:pt>
                <c:pt idx="6">
                  <c:v>103.51317440401506</c:v>
                </c:pt>
                <c:pt idx="7">
                  <c:v>105.48149309912171</c:v>
                </c:pt>
                <c:pt idx="8">
                  <c:v>104.2189460476788</c:v>
                </c:pt>
                <c:pt idx="9">
                  <c:v>107.26944792973651</c:v>
                </c:pt>
                <c:pt idx="10">
                  <c:v>110.3905269761606</c:v>
                </c:pt>
                <c:pt idx="11">
                  <c:v>112.49215809284819</c:v>
                </c:pt>
                <c:pt idx="12">
                  <c:v>113.96643663739022</c:v>
                </c:pt>
                <c:pt idx="13">
                  <c:v>115.85633626097868</c:v>
                </c:pt>
                <c:pt idx="14">
                  <c:v>114.71925972396487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'Næringstyper indeks vekst (2)'!$N$1:$N$2</c:f>
              <c:strCache>
                <c:ptCount val="1"/>
                <c:pt idx="0">
                  <c:v>Regional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>
                <c:manualLayout>
                  <c:x val="0"/>
                  <c:y val="-6.917420434005494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'Næringstyper indeks vekst (2)'!$J$3:$J$17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'Næringstyper indeks vekst (2)'!$N$3:$N$17</c:f>
              <c:numCache>
                <c:formatCode>#,##0</c:formatCode>
                <c:ptCount val="15"/>
                <c:pt idx="0">
                  <c:v>100</c:v>
                </c:pt>
                <c:pt idx="1">
                  <c:v>98.651174128544739</c:v>
                </c:pt>
                <c:pt idx="2">
                  <c:v>99.88624360120258</c:v>
                </c:pt>
                <c:pt idx="3">
                  <c:v>103.31518647923946</c:v>
                </c:pt>
                <c:pt idx="4">
                  <c:v>103.62395384740393</c:v>
                </c:pt>
                <c:pt idx="5">
                  <c:v>102.57576988705615</c:v>
                </c:pt>
                <c:pt idx="6">
                  <c:v>105.72032176809947</c:v>
                </c:pt>
                <c:pt idx="7">
                  <c:v>110.02681400828797</c:v>
                </c:pt>
                <c:pt idx="8">
                  <c:v>111.01811976923703</c:v>
                </c:pt>
                <c:pt idx="9">
                  <c:v>111.30251076623061</c:v>
                </c:pt>
                <c:pt idx="10">
                  <c:v>114.27642804907777</c:v>
                </c:pt>
                <c:pt idx="11">
                  <c:v>114.62582270252702</c:v>
                </c:pt>
                <c:pt idx="12">
                  <c:v>114.20329893556513</c:v>
                </c:pt>
                <c:pt idx="13">
                  <c:v>115.76338669050135</c:v>
                </c:pt>
                <c:pt idx="14">
                  <c:v>116.08027951572276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'Næringstyper indeks vekst (2)'!$O$1:$O$2</c:f>
              <c:strCache>
                <c:ptCount val="1"/>
                <c:pt idx="0">
                  <c:v>Stat og Fylke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</c:dPt>
          <c:cat>
            <c:strRef>
              <c:f>'Næringstyper indeks vekst (2)'!$J$3:$J$17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'Næringstyper indeks vekst (2)'!$O$3:$O$17</c:f>
              <c:numCache>
                <c:formatCode>#,##0</c:formatCode>
                <c:ptCount val="15"/>
                <c:pt idx="0">
                  <c:v>100</c:v>
                </c:pt>
                <c:pt idx="1">
                  <c:v>103.52399504161502</c:v>
                </c:pt>
                <c:pt idx="2">
                  <c:v>105.18859571453869</c:v>
                </c:pt>
                <c:pt idx="3">
                  <c:v>100.05312555339118</c:v>
                </c:pt>
                <c:pt idx="4">
                  <c:v>99.486452983885258</c:v>
                </c:pt>
                <c:pt idx="5">
                  <c:v>101.25730476359129</c:v>
                </c:pt>
                <c:pt idx="6">
                  <c:v>103.54170355941208</c:v>
                </c:pt>
                <c:pt idx="7">
                  <c:v>103.04586506109439</c:v>
                </c:pt>
                <c:pt idx="8">
                  <c:v>105.20630423233575</c:v>
                </c:pt>
                <c:pt idx="9">
                  <c:v>108.4469629891978</c:v>
                </c:pt>
                <c:pt idx="10">
                  <c:v>108.60633964937135</c:v>
                </c:pt>
                <c:pt idx="11">
                  <c:v>108.58863113157429</c:v>
                </c:pt>
                <c:pt idx="12">
                  <c:v>109.7928103417744</c:v>
                </c:pt>
                <c:pt idx="13">
                  <c:v>113.03346909863644</c:v>
                </c:pt>
                <c:pt idx="14">
                  <c:v>114.59181866477776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180160"/>
        <c:axId val="224180552"/>
      </c:lineChart>
      <c:catAx>
        <c:axId val="2241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triangle"/>
            <a:tailEnd type="triangle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4180552"/>
        <c:crosses val="autoZero"/>
        <c:auto val="1"/>
        <c:lblAlgn val="ctr"/>
        <c:lblOffset val="100"/>
        <c:noMultiLvlLbl val="0"/>
      </c:catAx>
      <c:valAx>
        <c:axId val="224180552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418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8.709246792926917E-5"/>
          <c:w val="0.53532940890629399"/>
          <c:h val="0.1883812936800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955343059413354"/>
          <c:y val="1.6077472818644887E-2"/>
          <c:w val="0.66733141785852745"/>
          <c:h val="0.937650341939406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LQ!$K$1</c:f>
              <c:strCache>
                <c:ptCount val="1"/>
                <c:pt idx="0">
                  <c:v>LQ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LQ!$L$2:$M$24</c:f>
              <c:multiLvlStrCache>
                <c:ptCount val="23"/>
                <c:lvl>
                  <c:pt idx="0">
                    <c:v>Anna industri</c:v>
                  </c:pt>
                  <c:pt idx="1">
                    <c:v>Fisk</c:v>
                  </c:pt>
                  <c:pt idx="2">
                    <c:v>Gruve</c:v>
                  </c:pt>
                  <c:pt idx="3">
                    <c:v>Landbruk</c:v>
                  </c:pt>
                  <c:pt idx="4">
                    <c:v>Næringsmidler</c:v>
                  </c:pt>
                  <c:pt idx="5">
                    <c:v>Olje og gass</c:v>
                  </c:pt>
                  <c:pt idx="6">
                    <c:v>Olje og gass utvinning</c:v>
                  </c:pt>
                  <c:pt idx="7">
                    <c:v>Prosessindustri</c:v>
                  </c:pt>
                  <c:pt idx="8">
                    <c:v>Teknisk/vitenskap</c:v>
                  </c:pt>
                  <c:pt idx="9">
                    <c:v>Tele og IKT</c:v>
                  </c:pt>
                  <c:pt idx="10">
                    <c:v>Verkstedindustri</c:v>
                  </c:pt>
                  <c:pt idx="11">
                    <c:v>Aktivitet</c:v>
                  </c:pt>
                  <c:pt idx="12">
                    <c:v>Handel</c:v>
                  </c:pt>
                  <c:pt idx="13">
                    <c:v>Overnatting</c:v>
                  </c:pt>
                  <c:pt idx="14">
                    <c:v>Servering</c:v>
                  </c:pt>
                  <c:pt idx="15">
                    <c:v>Lokal</c:v>
                  </c:pt>
                  <c:pt idx="16">
                    <c:v>Agentur og Engros</c:v>
                  </c:pt>
                  <c:pt idx="17">
                    <c:v>Bygg og anlegg</c:v>
                  </c:pt>
                  <c:pt idx="18">
                    <c:v>Diverse</c:v>
                  </c:pt>
                  <c:pt idx="19">
                    <c:v>Finans, eiendom, utleie</c:v>
                  </c:pt>
                  <c:pt idx="20">
                    <c:v>Forr tjenesteyting</c:v>
                  </c:pt>
                  <c:pt idx="21">
                    <c:v>Transport</c:v>
                  </c:pt>
                  <c:pt idx="22">
                    <c:v>Utleie av arbeidskraft</c:v>
                  </c:pt>
                </c:lvl>
                <c:lvl>
                  <c:pt idx="0">
                    <c:v>Basis</c:v>
                  </c:pt>
                  <c:pt idx="11">
                    <c:v>Besøk</c:v>
                  </c:pt>
                  <c:pt idx="15">
                    <c:v>*</c:v>
                  </c:pt>
                  <c:pt idx="16">
                    <c:v>Regional</c:v>
                  </c:pt>
                </c:lvl>
              </c:multiLvlStrCache>
            </c:multiLvlStrRef>
          </c:cat>
          <c:val>
            <c:numRef>
              <c:f>LQ!$K$2:$K$24</c:f>
              <c:numCache>
                <c:formatCode>#,##0.0</c:formatCode>
                <c:ptCount val="23"/>
                <c:pt idx="0">
                  <c:v>1.8361244546739954</c:v>
                </c:pt>
                <c:pt idx="1">
                  <c:v>2.7504326959680681</c:v>
                </c:pt>
                <c:pt idx="2">
                  <c:v>1.7483862592757407</c:v>
                </c:pt>
                <c:pt idx="3">
                  <c:v>2.3157758801901998</c:v>
                </c:pt>
                <c:pt idx="4">
                  <c:v>1.7689314072137459</c:v>
                </c:pt>
                <c:pt idx="5">
                  <c:v>0.16561797688492508</c:v>
                </c:pt>
                <c:pt idx="6">
                  <c:v>8.4034501490332064E-2</c:v>
                </c:pt>
                <c:pt idx="7">
                  <c:v>2.3750441186653584</c:v>
                </c:pt>
                <c:pt idx="8">
                  <c:v>0.40574844408785027</c:v>
                </c:pt>
                <c:pt idx="9">
                  <c:v>0.34281863607566954</c:v>
                </c:pt>
                <c:pt idx="10">
                  <c:v>0.84662465185781011</c:v>
                </c:pt>
                <c:pt idx="11">
                  <c:v>0.72936777897184446</c:v>
                </c:pt>
                <c:pt idx="12">
                  <c:v>0.97103139808796024</c:v>
                </c:pt>
                <c:pt idx="13">
                  <c:v>1.6901170336557025</c:v>
                </c:pt>
                <c:pt idx="14">
                  <c:v>0.58964487808537847</c:v>
                </c:pt>
                <c:pt idx="15">
                  <c:v>0.75654507402950433</c:v>
                </c:pt>
                <c:pt idx="16">
                  <c:v>0.42813924173509316</c:v>
                </c:pt>
                <c:pt idx="17">
                  <c:v>1.0121570759739185</c:v>
                </c:pt>
                <c:pt idx="18">
                  <c:v>0.57708025298516596</c:v>
                </c:pt>
                <c:pt idx="19">
                  <c:v>0.57014735369362368</c:v>
                </c:pt>
                <c:pt idx="20">
                  <c:v>0.58952011873905397</c:v>
                </c:pt>
                <c:pt idx="21">
                  <c:v>1.2917467728991128</c:v>
                </c:pt>
                <c:pt idx="22">
                  <c:v>0.7440809189814942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4181336"/>
        <c:axId val="224181728"/>
      </c:barChart>
      <c:catAx>
        <c:axId val="224181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4181728"/>
        <c:crosses val="autoZero"/>
        <c:auto val="1"/>
        <c:lblAlgn val="ctr"/>
        <c:lblOffset val="100"/>
        <c:noMultiLvlLbl val="0"/>
      </c:catAx>
      <c:valAx>
        <c:axId val="22418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high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4181336"/>
        <c:crosses val="max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'Vskap fylker'!$M$1</c:f>
              <c:strCache>
                <c:ptCount val="1"/>
                <c:pt idx="0">
                  <c:v>Mrd kr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6.5397303652046601E-2"/>
                  <c:y val="4.1825616850630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998258206933516E-2"/>
                  <c:y val="-4.3558612180006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397303652046601E-2"/>
                  <c:y val="3.6803608363620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92698194319399E-2"/>
                      <c:h val="6.702681752927543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1998258206933586E-2"/>
                  <c:y val="-6.3649019010745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56308001291439E-2"/>
                  <c:y val="3.2350895221395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'Vskap fylker'!$L$2:$L$9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'Vskap fylker'!$M$2:$M$9</c:f>
              <c:numCache>
                <c:formatCode>#,##0.0</c:formatCode>
                <c:ptCount val="8"/>
                <c:pt idx="0">
                  <c:v>17.199922999999998</c:v>
                </c:pt>
                <c:pt idx="1">
                  <c:v>18.249865</c:v>
                </c:pt>
                <c:pt idx="2">
                  <c:v>17.213795000000001</c:v>
                </c:pt>
                <c:pt idx="3">
                  <c:v>19.070444999999999</c:v>
                </c:pt>
                <c:pt idx="4">
                  <c:v>19.529039999999998</c:v>
                </c:pt>
                <c:pt idx="5">
                  <c:v>20.186948000000001</c:v>
                </c:pt>
                <c:pt idx="6">
                  <c:v>22.514536</c:v>
                </c:pt>
                <c:pt idx="7">
                  <c:v>23.220609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82512"/>
        <c:axId val="275034096"/>
      </c:lineChart>
      <c:catAx>
        <c:axId val="22418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5034096"/>
        <c:crosses val="autoZero"/>
        <c:auto val="1"/>
        <c:lblAlgn val="ctr"/>
        <c:lblOffset val="100"/>
        <c:noMultiLvlLbl val="0"/>
      </c:catAx>
      <c:valAx>
        <c:axId val="275034096"/>
        <c:scaling>
          <c:orientation val="minMax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Mrd kr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418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'Vskap fylker'!$M$1</c:f>
              <c:strCache>
                <c:ptCount val="1"/>
                <c:pt idx="0">
                  <c:v>Mrd kr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6.5397303652046601E-2"/>
                  <c:y val="4.1825616850630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998258206933516E-2"/>
                  <c:y val="-4.3558612180006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397303652046601E-2"/>
                  <c:y val="3.6803608363620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92698194319399E-2"/>
                      <c:h val="6.702681752927543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1998258206933586E-2"/>
                  <c:y val="-6.3649019010745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56308001291439E-2"/>
                  <c:y val="3.2350895221395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'Vskap fylker'!$L$2:$L$9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'Vskap fylker'!$M$2:$M$9</c:f>
              <c:numCache>
                <c:formatCode>#,##0.0</c:formatCode>
                <c:ptCount val="8"/>
                <c:pt idx="0">
                  <c:v>17.199922999999998</c:v>
                </c:pt>
                <c:pt idx="1">
                  <c:v>18.249865</c:v>
                </c:pt>
                <c:pt idx="2">
                  <c:v>17.213795000000001</c:v>
                </c:pt>
                <c:pt idx="3">
                  <c:v>19.070444999999999</c:v>
                </c:pt>
                <c:pt idx="4">
                  <c:v>19.529039999999998</c:v>
                </c:pt>
                <c:pt idx="5">
                  <c:v>20.186948000000001</c:v>
                </c:pt>
                <c:pt idx="6">
                  <c:v>22.514536</c:v>
                </c:pt>
                <c:pt idx="7">
                  <c:v>23.220609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034880"/>
        <c:axId val="275035272"/>
      </c:lineChart>
      <c:lineChart>
        <c:grouping val="standard"/>
        <c:varyColors val="0"/>
        <c:ser>
          <c:idx val="1"/>
          <c:order val="1"/>
          <c:tx>
            <c:strRef>
              <c:f>'Vskap fylker'!$N$1</c:f>
              <c:strCache>
                <c:ptCount val="1"/>
                <c:pt idx="0">
                  <c:v>Andel av Norge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7441997272352293E-2"/>
                  <c:y val="-4.4911771075847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385908149278389E-2"/>
                  <c:y val="3.8973409475444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554175518500092E-2"/>
                  <c:y val="-1.4006704556950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'Vskap fylker'!$L$2:$L$9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'Vskap fylker'!$N$2:$N$9</c:f>
              <c:numCache>
                <c:formatCode>#,##0.0</c:formatCode>
                <c:ptCount val="8"/>
                <c:pt idx="0">
                  <c:v>1.3338666393853527</c:v>
                </c:pt>
                <c:pt idx="1">
                  <c:v>1.3742009440548704</c:v>
                </c:pt>
                <c:pt idx="2">
                  <c:v>1.2651565617110789</c:v>
                </c:pt>
                <c:pt idx="3">
                  <c:v>1.2502651826295754</c:v>
                </c:pt>
                <c:pt idx="4">
                  <c:v>1.2965092384472297</c:v>
                </c:pt>
                <c:pt idx="5">
                  <c:v>1.2205517365760934</c:v>
                </c:pt>
                <c:pt idx="6">
                  <c:v>1.3669269413758633</c:v>
                </c:pt>
                <c:pt idx="7">
                  <c:v>1.3440763055796878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036056"/>
        <c:axId val="275035664"/>
      </c:lineChart>
      <c:catAx>
        <c:axId val="2750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5035272"/>
        <c:crosses val="autoZero"/>
        <c:auto val="1"/>
        <c:lblAlgn val="ctr"/>
        <c:lblOffset val="100"/>
        <c:noMultiLvlLbl val="0"/>
      </c:catAx>
      <c:valAx>
        <c:axId val="275035272"/>
        <c:scaling>
          <c:orientation val="minMax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Mrd kr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5034880"/>
        <c:crosses val="autoZero"/>
        <c:crossBetween val="between"/>
      </c:valAx>
      <c:valAx>
        <c:axId val="2750356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Prosent av Norges verdiskaping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5036056"/>
        <c:crosses val="max"/>
        <c:crossBetween val="between"/>
        <c:majorUnit val="5.000000000000001E-2"/>
      </c:valAx>
      <c:catAx>
        <c:axId val="275036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5035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[Verdiskapning 2.1  Nordland .xlsx]24 og 25  Ark13!Pivottabell23</c:name>
    <c:fmtId val="-1"/>
  </c:pivotSource>
  <c:chart>
    <c:autoTitleDeleted val="1"/>
    <c:pivotFmts>
      <c:pivotFmt>
        <c:idx val="0"/>
      </c:pivotFmt>
      <c:pivotFmt>
        <c:idx val="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4FBCEDBA-A2AD-4D8E-B239-7D77557F81F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F966A05C-90C8-4809-A741-359E0D905E59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C046A43D-3D3E-4089-85B9-6C1A40CB35F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E087C84-4B63-42A3-9158-A80E9BC0462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EA0D415-66DD-4756-8656-2D697F17F8B5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760CE537-D584-491E-9149-1CABD5F3AAF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6DD375B-29DD-4D8D-9230-031FD5878A8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A699473-3661-4593-A143-E5D7B884226B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C55CA318-7AB9-48F6-B789-86222CE6D13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1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694D998-C76C-47CB-A1CF-37C7FB016C8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4CA9B72-EDA6-432F-A1F4-F559F8614418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C8EE1DE-2AF9-438A-B2C2-0CCC5CCB4C07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BB9D112-7D1A-4EFB-BCFD-26879007D0C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9306D157-5B6A-4D1F-9F10-958C10E9312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6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14D96C85-4D56-4A4A-9704-C8CF46D4186B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7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E8979AF-4BB8-4C9D-8FD3-C0122FD4D09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8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4EDE6AB-1A2C-4B35-B93F-0B8F4B3E2F1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9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1989A3D7-1977-4A08-B56D-E39DE953BC0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FC72E29-435A-4267-BF02-365EB31228B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1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4FFF6C5-BA87-449D-AC3C-3C57F0CB114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6B79CAF-C477-4199-AFA3-E29F4AF59FB1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778C46B9-DBBF-40B4-962D-AA2A034D896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05CAC08-3D25-4DF8-BC78-CED195CE2DB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06BCA69-E6A9-4971-8879-45D982703D7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C046A43D-3D3E-4089-85B9-6C1A40CB35F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8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6DD375B-29DD-4D8D-9230-031FD5878A8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9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694D998-C76C-47CB-A1CF-37C7FB016C8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E087C84-4B63-42A3-9158-A80E9BC0462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1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F966A05C-90C8-4809-A741-359E0D905E59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A699473-3661-4593-A143-E5D7B884226B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C55CA318-7AB9-48F6-B789-86222CE6D13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C8EE1DE-2AF9-438A-B2C2-0CCC5CCB4C07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EA0D415-66DD-4756-8656-2D697F17F8B5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6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BB9D112-7D1A-4EFB-BCFD-26879007D0C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7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9306D157-5B6A-4D1F-9F10-958C10E9312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8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4CA9B72-EDA6-432F-A1F4-F559F8614418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9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E8979AF-4BB8-4C9D-8FD3-C0122FD4D09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4EDE6AB-1A2C-4B35-B93F-0B8F4B3E2F1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1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1989A3D7-1977-4A08-B56D-E39DE953BC0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760CE537-D584-491E-9149-1CABD5F3AAF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4FBCEDBA-A2AD-4D8E-B239-7D77557F81F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778C46B9-DBBF-40B4-962D-AA2A034D896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6B79CAF-C477-4199-AFA3-E29F4AF59FB1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6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06BCA69-E6A9-4971-8879-45D982703D7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7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FC72E29-435A-4267-BF02-365EB31228B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8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05CAC08-3D25-4DF8-BC78-CED195CE2DB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9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4FFF6C5-BA87-449D-AC3C-3C57F0CB114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14D96C85-4D56-4A4A-9704-C8CF46D4186B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C046A43D-3D3E-4089-85B9-6C1A40CB35F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6DD375B-29DD-4D8D-9230-031FD5878A8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694D998-C76C-47CB-A1CF-37C7FB016C8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E087C84-4B63-42A3-9158-A80E9BC0462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6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F966A05C-90C8-4809-A741-359E0D905E59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7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A699473-3661-4593-A143-E5D7B884226B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8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C55CA318-7AB9-48F6-B789-86222CE6D13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9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C8EE1DE-2AF9-438A-B2C2-0CCC5CCB4C07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EA0D415-66DD-4756-8656-2D697F17F8B5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1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BB9D112-7D1A-4EFB-BCFD-26879007D0C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9306D157-5B6A-4D1F-9F10-958C10E9312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4CA9B72-EDA6-432F-A1F4-F559F8614418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E8979AF-4BB8-4C9D-8FD3-C0122FD4D09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34EDE6AB-1A2C-4B35-B93F-0B8F4B3E2F1E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6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1989A3D7-1977-4A08-B56D-E39DE953BC0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7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760CE537-D584-491E-9149-1CABD5F3AAF2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8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4FBCEDBA-A2AD-4D8E-B239-7D77557F81F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9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778C46B9-DBBF-40B4-962D-AA2A034D896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6B79CAF-C477-4199-AFA3-E29F4AF59FB1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1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B06BCA69-E6A9-4971-8879-45D982703D7D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2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5FC72E29-435A-4267-BF02-365EB31228B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3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805CAC08-3D25-4DF8-BC78-CED195CE2DB6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4FFF6C5-BA87-449D-AC3C-3C57F0CB114A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5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14D96C85-4D56-4A4A-9704-C8CF46D4186B}" type="CELLRANGE">
                  <a:rPr lang="en-US"/>
                  <a:pPr>
                    <a:defRPr/>
                  </a:pPr>
                  <a:t>[CELLEOMRÅDE]</a:t>
                </a:fld>
                <a:endParaRPr lang="nb-NO"/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37155421436645009"/>
          <c:y val="4.005701637164806E-2"/>
          <c:w val="0.54072561185706502"/>
          <c:h val="0.91441168448695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'24 og 25  Ark13'!$B$1:$B$2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2EBABDD-136B-45C3-BE07-0E214C5C925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A2F7E8F-50A9-41C1-99AA-3EED92FDEAD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D9118DC-98AF-4F40-A790-04BD479BBA9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9FB20C0-7064-40E6-ABA5-1BCFE155EA46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A6DCEEA-0158-45ED-807E-C839A967B841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283B86B-DD7C-4B96-8E5A-D92860543B8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F6BDEC0-48E1-4C43-86B7-85D97B5EB507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4952D36-0001-4424-AEB7-4ACF92AFA67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DD4D4F1-06D2-4248-985D-73E19D1E442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FF136468-2F8A-405B-8D2E-673B29CB470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5405A43-2B06-4B6F-B011-7011EF678E9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F2DA799B-6005-41C0-9AA9-03952FCA2CE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42F1AE25-516E-42DD-9970-F5FB7922534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8215EAC6-A8FD-47F6-B645-2E4263B16EF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6B55604A-939D-4DA2-8FC5-82B3AA3E101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0B49CBDC-BF68-4C62-8F69-B915CCBDE1A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F3A7BB46-B67F-4F7D-8BF3-B1B8D5D1CC8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59A5999B-2D88-4649-A4F6-48F18C369EB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5181A61C-B914-4DBB-A420-1FB49EFCBEE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4AB20F64-C3AB-4987-A425-4D7823DA6D8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DF066001-4E51-46EE-92D6-882586FB75A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54908068-E95F-4373-A083-E8595D6BE64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21D510EC-11A7-4875-8DED-2163BD59C6F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DA239C46-E25B-4670-B324-CFF41144C5F6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'24 og 25  Ark13'!$D$3:$D$26</c:f>
              <c:strCache>
                <c:ptCount val="24"/>
                <c:pt idx="0">
                  <c:v>Landbruk</c:v>
                </c:pt>
                <c:pt idx="1">
                  <c:v>Servering</c:v>
                </c:pt>
                <c:pt idx="2">
                  <c:v>Olje og gass utvinning</c:v>
                </c:pt>
                <c:pt idx="3">
                  <c:v>Olje og gass</c:v>
                </c:pt>
                <c:pt idx="4">
                  <c:v>Gruve</c:v>
                </c:pt>
                <c:pt idx="5">
                  <c:v>Aktivitet</c:v>
                </c:pt>
                <c:pt idx="6">
                  <c:v>Utleie av arbeidskraft</c:v>
                </c:pt>
                <c:pt idx="7">
                  <c:v>Teknisk/vitenskap</c:v>
                </c:pt>
                <c:pt idx="8">
                  <c:v>Overnatting</c:v>
                </c:pt>
                <c:pt idx="9">
                  <c:v>Tele og IKT</c:v>
                </c:pt>
                <c:pt idx="10">
                  <c:v>Lokal</c:v>
                </c:pt>
                <c:pt idx="11">
                  <c:v>Anna industri</c:v>
                </c:pt>
                <c:pt idx="12">
                  <c:v>Forr tjenesteyting</c:v>
                </c:pt>
                <c:pt idx="13">
                  <c:v>Agentur og Engros</c:v>
                </c:pt>
                <c:pt idx="14">
                  <c:v>Diverse</c:v>
                </c:pt>
                <c:pt idx="15">
                  <c:v>Næringsmidler</c:v>
                </c:pt>
                <c:pt idx="16">
                  <c:v>Fisk</c:v>
                </c:pt>
                <c:pt idx="17">
                  <c:v>Verkstedindustri</c:v>
                </c:pt>
                <c:pt idx="18">
                  <c:v>Handel</c:v>
                </c:pt>
                <c:pt idx="19">
                  <c:v>Prosessindustri</c:v>
                </c:pt>
                <c:pt idx="20">
                  <c:v>Finans, eiendom, uteie</c:v>
                </c:pt>
                <c:pt idx="21">
                  <c:v>Bygg og anlegg</c:v>
                </c:pt>
                <c:pt idx="22">
                  <c:v>El-Produksjon</c:v>
                </c:pt>
                <c:pt idx="23">
                  <c:v>Transport</c:v>
                </c:pt>
              </c:strCache>
            </c:strRef>
          </c:cat>
          <c:val>
            <c:numRef>
              <c:f>'24 og 25  Ark13'!$D$3:$D$26</c:f>
              <c:numCache>
                <c:formatCode>#,##0</c:formatCode>
                <c:ptCount val="24"/>
                <c:pt idx="0">
                  <c:v>26049</c:v>
                </c:pt>
                <c:pt idx="1">
                  <c:v>107995</c:v>
                </c:pt>
                <c:pt idx="2">
                  <c:v>112752</c:v>
                </c:pt>
                <c:pt idx="3">
                  <c:v>117935</c:v>
                </c:pt>
                <c:pt idx="4">
                  <c:v>148215</c:v>
                </c:pt>
                <c:pt idx="5">
                  <c:v>233774</c:v>
                </c:pt>
                <c:pt idx="6">
                  <c:v>269793</c:v>
                </c:pt>
                <c:pt idx="7">
                  <c:v>362231</c:v>
                </c:pt>
                <c:pt idx="8">
                  <c:v>400276</c:v>
                </c:pt>
                <c:pt idx="9">
                  <c:v>425884</c:v>
                </c:pt>
                <c:pt idx="10">
                  <c:v>541069</c:v>
                </c:pt>
                <c:pt idx="11">
                  <c:v>739107</c:v>
                </c:pt>
                <c:pt idx="12">
                  <c:v>765840</c:v>
                </c:pt>
                <c:pt idx="13">
                  <c:v>834458</c:v>
                </c:pt>
                <c:pt idx="14">
                  <c:v>1095312</c:v>
                </c:pt>
                <c:pt idx="15">
                  <c:v>1202887</c:v>
                </c:pt>
                <c:pt idx="16">
                  <c:v>1461253</c:v>
                </c:pt>
                <c:pt idx="17">
                  <c:v>1548676</c:v>
                </c:pt>
                <c:pt idx="18">
                  <c:v>1735683</c:v>
                </c:pt>
                <c:pt idx="19">
                  <c:v>1747904</c:v>
                </c:pt>
                <c:pt idx="20">
                  <c:v>2026149</c:v>
                </c:pt>
                <c:pt idx="21">
                  <c:v>2252745</c:v>
                </c:pt>
                <c:pt idx="22">
                  <c:v>2265733</c:v>
                </c:pt>
                <c:pt idx="23">
                  <c:v>2798889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'24 og 25  Ark13'!$D$3:$D$26</c15:f>
                <c15:dlblRangeCache>
                  <c:ptCount val="24"/>
                  <c:pt idx="0">
                    <c:v>0,1</c:v>
                  </c:pt>
                  <c:pt idx="1">
                    <c:v>0,5</c:v>
                  </c:pt>
                  <c:pt idx="2">
                    <c:v>0,5</c:v>
                  </c:pt>
                  <c:pt idx="3">
                    <c:v>0,5</c:v>
                  </c:pt>
                  <c:pt idx="4">
                    <c:v>0,6</c:v>
                  </c:pt>
                  <c:pt idx="5">
                    <c:v>1,0</c:v>
                  </c:pt>
                  <c:pt idx="6">
                    <c:v>1,2</c:v>
                  </c:pt>
                  <c:pt idx="7">
                    <c:v>1,6</c:v>
                  </c:pt>
                  <c:pt idx="8">
                    <c:v>1,7</c:v>
                  </c:pt>
                  <c:pt idx="9">
                    <c:v>1,8</c:v>
                  </c:pt>
                  <c:pt idx="10">
                    <c:v>2,3</c:v>
                  </c:pt>
                  <c:pt idx="11">
                    <c:v>3,2</c:v>
                  </c:pt>
                  <c:pt idx="12">
                    <c:v>3,3</c:v>
                  </c:pt>
                  <c:pt idx="13">
                    <c:v>3,6</c:v>
                  </c:pt>
                  <c:pt idx="14">
                    <c:v>4,7</c:v>
                  </c:pt>
                  <c:pt idx="15">
                    <c:v>5,2</c:v>
                  </c:pt>
                  <c:pt idx="16">
                    <c:v>6,3</c:v>
                  </c:pt>
                  <c:pt idx="17">
                    <c:v>6,7</c:v>
                  </c:pt>
                  <c:pt idx="18">
                    <c:v>7,5</c:v>
                  </c:pt>
                  <c:pt idx="19">
                    <c:v>7,5</c:v>
                  </c:pt>
                  <c:pt idx="20">
                    <c:v>8,7</c:v>
                  </c:pt>
                  <c:pt idx="21">
                    <c:v>9,7</c:v>
                  </c:pt>
                  <c:pt idx="22">
                    <c:v>9,8</c:v>
                  </c:pt>
                  <c:pt idx="23">
                    <c:v>12,1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5756232"/>
        <c:axId val="275756624"/>
      </c:barChart>
      <c:catAx>
        <c:axId val="275756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275756624"/>
        <c:crosses val="autoZero"/>
        <c:auto val="1"/>
        <c:lblAlgn val="ctr"/>
        <c:lblOffset val="100"/>
        <c:noMultiLvlLbl val="0"/>
      </c:catAx>
      <c:valAx>
        <c:axId val="275756624"/>
        <c:scaling>
          <c:orientation val="minMax"/>
          <c:min val="0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tailEnd type="triangle"/>
          </a:ln>
        </c:spPr>
        <c:crossAx val="275756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[Verdiskapning 2.1  Nordland .xlsx]24 og 25  Ark13!Pivottabell24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2"/>
        <c:spPr>
          <a:solidFill>
            <a:srgbClr val="0070C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3"/>
        <c:spPr>
          <a:solidFill>
            <a:srgbClr val="00B05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C0000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6"/>
        <c:spPr>
          <a:solidFill>
            <a:srgbClr val="00B05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7"/>
        <c:spPr>
          <a:solidFill>
            <a:srgbClr val="0070C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C0000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10"/>
        <c:spPr>
          <a:solidFill>
            <a:srgbClr val="00B05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11"/>
        <c:spPr>
          <a:solidFill>
            <a:srgbClr val="0070C0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'24 og 25  Ark13'!$K$1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'24 og 25  Ark13'!$J$2:$J$5</c:f>
              <c:strCache>
                <c:ptCount val="3"/>
                <c:pt idx="0">
                  <c:v>Basis</c:v>
                </c:pt>
                <c:pt idx="1">
                  <c:v>Besøk</c:v>
                </c:pt>
                <c:pt idx="2">
                  <c:v>Regional</c:v>
                </c:pt>
              </c:strCache>
            </c:strRef>
          </c:cat>
          <c:val>
            <c:numRef>
              <c:f>'24 og 25  Ark13'!$K$2:$K$5</c:f>
              <c:numCache>
                <c:formatCode>#,##0</c:formatCode>
                <c:ptCount val="3"/>
                <c:pt idx="0">
                  <c:v>10158626</c:v>
                </c:pt>
                <c:pt idx="1">
                  <c:v>2477728</c:v>
                </c:pt>
                <c:pt idx="2">
                  <c:v>10043186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2659015280222508"/>
          <c:y val="1.7595144901193304E-2"/>
          <c:w val="0.68950735406866059"/>
          <c:h val="0.9368734507225353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multiLvlStrRef>
              <c:f>'Vskap kommuner'!$H$233:$I$258</c:f>
              <c:multiLvlStrCache>
                <c:ptCount val="26"/>
                <c:lvl>
                  <c:pt idx="0">
                    <c:v>Naustdal</c:v>
                  </c:pt>
                  <c:pt idx="1">
                    <c:v>Hornindal</c:v>
                  </c:pt>
                  <c:pt idx="2">
                    <c:v>Balestrand</c:v>
                  </c:pt>
                  <c:pt idx="3">
                    <c:v>Solund</c:v>
                  </c:pt>
                  <c:pt idx="4">
                    <c:v>Jølster</c:v>
                  </c:pt>
                  <c:pt idx="5">
                    <c:v>Leikanger</c:v>
                  </c:pt>
                  <c:pt idx="6">
                    <c:v>Askvoll</c:v>
                  </c:pt>
                  <c:pt idx="7">
                    <c:v>Selje</c:v>
                  </c:pt>
                  <c:pt idx="8">
                    <c:v>Hyllestad</c:v>
                  </c:pt>
                  <c:pt idx="9">
                    <c:v>Gaular</c:v>
                  </c:pt>
                  <c:pt idx="10">
                    <c:v>Lærdal</c:v>
                  </c:pt>
                  <c:pt idx="11">
                    <c:v>Fjaler</c:v>
                  </c:pt>
                  <c:pt idx="12">
                    <c:v>Vik</c:v>
                  </c:pt>
                  <c:pt idx="13">
                    <c:v>Gulen</c:v>
                  </c:pt>
                  <c:pt idx="14">
                    <c:v>Bremanger</c:v>
                  </c:pt>
                  <c:pt idx="15">
                    <c:v>Høyanger</c:v>
                  </c:pt>
                  <c:pt idx="16">
                    <c:v>Aurland</c:v>
                  </c:pt>
                  <c:pt idx="17">
                    <c:v>Eid</c:v>
                  </c:pt>
                  <c:pt idx="18">
                    <c:v>Gloppen</c:v>
                  </c:pt>
                  <c:pt idx="19">
                    <c:v>Luster</c:v>
                  </c:pt>
                  <c:pt idx="20">
                    <c:v>Vågsøy</c:v>
                  </c:pt>
                  <c:pt idx="21">
                    <c:v>Sogndal</c:v>
                  </c:pt>
                  <c:pt idx="22">
                    <c:v>Stryn</c:v>
                  </c:pt>
                  <c:pt idx="23">
                    <c:v>Årdal</c:v>
                  </c:pt>
                  <c:pt idx="24">
                    <c:v>Flora</c:v>
                  </c:pt>
                  <c:pt idx="25">
                    <c:v>Førde</c:v>
                  </c:pt>
                </c:lvl>
                <c:lvl>
                  <c:pt idx="0">
                    <c:v>388</c:v>
                  </c:pt>
                  <c:pt idx="1">
                    <c:v>380</c:v>
                  </c:pt>
                  <c:pt idx="2">
                    <c:v>359</c:v>
                  </c:pt>
                  <c:pt idx="3">
                    <c:v>340</c:v>
                  </c:pt>
                  <c:pt idx="4">
                    <c:v>320</c:v>
                  </c:pt>
                  <c:pt idx="5">
                    <c:v>305</c:v>
                  </c:pt>
                  <c:pt idx="6">
                    <c:v>299</c:v>
                  </c:pt>
                  <c:pt idx="7">
                    <c:v>281</c:v>
                  </c:pt>
                  <c:pt idx="8">
                    <c:v>272</c:v>
                  </c:pt>
                  <c:pt idx="9">
                    <c:v>264</c:v>
                  </c:pt>
                  <c:pt idx="10">
                    <c:v>252</c:v>
                  </c:pt>
                  <c:pt idx="11">
                    <c:v>243</c:v>
                  </c:pt>
                  <c:pt idx="12">
                    <c:v>224</c:v>
                  </c:pt>
                  <c:pt idx="13">
                    <c:v>215</c:v>
                  </c:pt>
                  <c:pt idx="14">
                    <c:v>198</c:v>
                  </c:pt>
                  <c:pt idx="15">
                    <c:v>183</c:v>
                  </c:pt>
                  <c:pt idx="16">
                    <c:v>174</c:v>
                  </c:pt>
                  <c:pt idx="17">
                    <c:v>158</c:v>
                  </c:pt>
                  <c:pt idx="18">
                    <c:v>154</c:v>
                  </c:pt>
                  <c:pt idx="19">
                    <c:v>148</c:v>
                  </c:pt>
                  <c:pt idx="20">
                    <c:v>139</c:v>
                  </c:pt>
                  <c:pt idx="21">
                    <c:v>119</c:v>
                  </c:pt>
                  <c:pt idx="22">
                    <c:v>112</c:v>
                  </c:pt>
                  <c:pt idx="23">
                    <c:v>101</c:v>
                  </c:pt>
                  <c:pt idx="24">
                    <c:v>50</c:v>
                  </c:pt>
                  <c:pt idx="25">
                    <c:v>46</c:v>
                  </c:pt>
                </c:lvl>
              </c:multiLvlStrCache>
            </c:multiLvlStrRef>
          </c:cat>
          <c:val>
            <c:numRef>
              <c:f>'Vskap kommuner'!$J$233:$J$258</c:f>
              <c:numCache>
                <c:formatCode>0.0</c:formatCode>
                <c:ptCount val="26"/>
                <c:pt idx="0">
                  <c:v>107.681</c:v>
                </c:pt>
                <c:pt idx="1">
                  <c:v>119.13200000000001</c:v>
                </c:pt>
                <c:pt idx="2">
                  <c:v>155.768</c:v>
                </c:pt>
                <c:pt idx="3">
                  <c:v>189.059</c:v>
                </c:pt>
                <c:pt idx="4">
                  <c:v>232.678</c:v>
                </c:pt>
                <c:pt idx="5">
                  <c:v>287.37299999999999</c:v>
                </c:pt>
                <c:pt idx="6">
                  <c:v>307.97500000000002</c:v>
                </c:pt>
                <c:pt idx="7">
                  <c:v>338.71699999999998</c:v>
                </c:pt>
                <c:pt idx="8">
                  <c:v>365.14600000000002</c:v>
                </c:pt>
                <c:pt idx="9">
                  <c:v>386.065</c:v>
                </c:pt>
                <c:pt idx="10">
                  <c:v>419.84699999999998</c:v>
                </c:pt>
                <c:pt idx="11">
                  <c:v>464.92500000000001</c:v>
                </c:pt>
                <c:pt idx="12">
                  <c:v>559.31700000000001</c:v>
                </c:pt>
                <c:pt idx="13">
                  <c:v>598.26499999999999</c:v>
                </c:pt>
                <c:pt idx="14">
                  <c:v>686.39800000000002</c:v>
                </c:pt>
                <c:pt idx="15">
                  <c:v>775.19</c:v>
                </c:pt>
                <c:pt idx="16">
                  <c:v>828.75900000000001</c:v>
                </c:pt>
                <c:pt idx="17">
                  <c:v>995.70100000000002</c:v>
                </c:pt>
                <c:pt idx="18">
                  <c:v>1057.8140000000001</c:v>
                </c:pt>
                <c:pt idx="19">
                  <c:v>1108.8140000000001</c:v>
                </c:pt>
                <c:pt idx="20">
                  <c:v>1231.67</c:v>
                </c:pt>
                <c:pt idx="21">
                  <c:v>1487.9010000000001</c:v>
                </c:pt>
                <c:pt idx="22">
                  <c:v>1548.39</c:v>
                </c:pt>
                <c:pt idx="23">
                  <c:v>1798.6610000000001</c:v>
                </c:pt>
                <c:pt idx="24">
                  <c:v>4251.6689999999999</c:v>
                </c:pt>
                <c:pt idx="25">
                  <c:v>4657.0839999999998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5757408"/>
        <c:axId val="275757800"/>
      </c:barChart>
      <c:catAx>
        <c:axId val="27575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275757800"/>
        <c:crosses val="autoZero"/>
        <c:auto val="1"/>
        <c:lblAlgn val="ctr"/>
        <c:lblOffset val="100"/>
        <c:noMultiLvlLbl val="0"/>
      </c:catAx>
      <c:valAx>
        <c:axId val="275757800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none"/>
            <a:tailEnd type="triangle"/>
          </a:ln>
        </c:spPr>
        <c:crossAx val="275757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'fylke figur'!$A$69</c:f>
              <c:strCache>
                <c:ptCount val="1"/>
                <c:pt idx="0">
                  <c:v>Oslo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figur'!$B$69:$BL$69</c:f>
              <c:numCache>
                <c:formatCode>General</c:formatCode>
                <c:ptCount val="63"/>
                <c:pt idx="0">
                  <c:v>100</c:v>
                </c:pt>
                <c:pt idx="1">
                  <c:v>100.23943677878917</c:v>
                </c:pt>
                <c:pt idx="2">
                  <c:v>100.05332192500319</c:v>
                </c:pt>
                <c:pt idx="3">
                  <c:v>99.919063433334628</c:v>
                </c:pt>
                <c:pt idx="4">
                  <c:v>99.795017012478624</c:v>
                </c:pt>
                <c:pt idx="5">
                  <c:v>100.12432869030202</c:v>
                </c:pt>
                <c:pt idx="6">
                  <c:v>100.19054139633887</c:v>
                </c:pt>
                <c:pt idx="7">
                  <c:v>100.27088487038088</c:v>
                </c:pt>
                <c:pt idx="8">
                  <c:v>100.13028106672672</c:v>
                </c:pt>
                <c:pt idx="9">
                  <c:v>100.34130671385947</c:v>
                </c:pt>
                <c:pt idx="10">
                  <c:v>100.33596482652999</c:v>
                </c:pt>
                <c:pt idx="11">
                  <c:v>100.3424965804581</c:v>
                </c:pt>
                <c:pt idx="12">
                  <c:v>100.42030014226729</c:v>
                </c:pt>
                <c:pt idx="13">
                  <c:v>100.57900556693875</c:v>
                </c:pt>
                <c:pt idx="14">
                  <c:v>100.5483663148033</c:v>
                </c:pt>
                <c:pt idx="15">
                  <c:v>100.69333234107395</c:v>
                </c:pt>
                <c:pt idx="16">
                  <c:v>100.73403011271276</c:v>
                </c:pt>
                <c:pt idx="17">
                  <c:v>100.92401148178098</c:v>
                </c:pt>
                <c:pt idx="18">
                  <c:v>101.03856586375727</c:v>
                </c:pt>
                <c:pt idx="19">
                  <c:v>101.30611187778798</c:v>
                </c:pt>
                <c:pt idx="20">
                  <c:v>101.54571128295051</c:v>
                </c:pt>
                <c:pt idx="21">
                  <c:v>101.78289011883082</c:v>
                </c:pt>
                <c:pt idx="22">
                  <c:v>101.90605801619115</c:v>
                </c:pt>
                <c:pt idx="23">
                  <c:v>102.27759742426498</c:v>
                </c:pt>
                <c:pt idx="24">
                  <c:v>102.51125943560345</c:v>
                </c:pt>
                <c:pt idx="25">
                  <c:v>102.95916244366943</c:v>
                </c:pt>
                <c:pt idx="26">
                  <c:v>103.14099464332691</c:v>
                </c:pt>
                <c:pt idx="27">
                  <c:v>103.47028678759975</c:v>
                </c:pt>
                <c:pt idx="28">
                  <c:v>103.54146627332655</c:v>
                </c:pt>
                <c:pt idx="29">
                  <c:v>103.91796547710221</c:v>
                </c:pt>
                <c:pt idx="30">
                  <c:v>103.92306023829526</c:v>
                </c:pt>
                <c:pt idx="31">
                  <c:v>104.2319419386498</c:v>
                </c:pt>
                <c:pt idx="32">
                  <c:v>104.52983877327232</c:v>
                </c:pt>
                <c:pt idx="33">
                  <c:v>105.13427469049753</c:v>
                </c:pt>
                <c:pt idx="34">
                  <c:v>105.37282229062114</c:v>
                </c:pt>
                <c:pt idx="35">
                  <c:v>105.82283450530358</c:v>
                </c:pt>
                <c:pt idx="36">
                  <c:v>105.93733174910295</c:v>
                </c:pt>
                <c:pt idx="37">
                  <c:v>106.27567159187133</c:v>
                </c:pt>
                <c:pt idx="38">
                  <c:v>106.23033580294354</c:v>
                </c:pt>
                <c:pt idx="39">
                  <c:v>106.59593656073302</c:v>
                </c:pt>
                <c:pt idx="40">
                  <c:v>106.72233829630915</c:v>
                </c:pt>
                <c:pt idx="41">
                  <c:v>106.97024943505664</c:v>
                </c:pt>
                <c:pt idx="42">
                  <c:v>107.01644395903898</c:v>
                </c:pt>
                <c:pt idx="43">
                  <c:v>107.44763841793439</c:v>
                </c:pt>
                <c:pt idx="44">
                  <c:v>107.59637658741413</c:v>
                </c:pt>
                <c:pt idx="45">
                  <c:v>108.26015611132064</c:v>
                </c:pt>
                <c:pt idx="46">
                  <c:v>108.32455995887216</c:v>
                </c:pt>
                <c:pt idx="47">
                  <c:v>108.63385736017142</c:v>
                </c:pt>
                <c:pt idx="48">
                  <c:v>108.67196376287595</c:v>
                </c:pt>
                <c:pt idx="49">
                  <c:v>108.99990635535733</c:v>
                </c:pt>
                <c:pt idx="50">
                  <c:v>108.88328480257712</c:v>
                </c:pt>
                <c:pt idx="51">
                  <c:v>108.95567899681551</c:v>
                </c:pt>
                <c:pt idx="52">
                  <c:v>109.13298539915287</c:v>
                </c:pt>
                <c:pt idx="53">
                  <c:v>109.38615784196683</c:v>
                </c:pt>
                <c:pt idx="54">
                  <c:v>109.49326496682768</c:v>
                </c:pt>
                <c:pt idx="55">
                  <c:v>109.73318551465388</c:v>
                </c:pt>
                <c:pt idx="56">
                  <c:v>109.7139271094639</c:v>
                </c:pt>
                <c:pt idx="57">
                  <c:v>110.08677967750059</c:v>
                </c:pt>
                <c:pt idx="58">
                  <c:v>110.10865965910634</c:v>
                </c:pt>
                <c:pt idx="59">
                  <c:v>110.63096151183527</c:v>
                </c:pt>
                <c:pt idx="60">
                  <c:v>110.76847364850012</c:v>
                </c:pt>
                <c:pt idx="61">
                  <c:v>111.05061221632576</c:v>
                </c:pt>
                <c:pt idx="62">
                  <c:v>111.00766037614378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'fylke figur'!$A$70</c:f>
              <c:strCache>
                <c:ptCount val="1"/>
                <c:pt idx="0">
                  <c:v>Akershus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figur'!$B$70:$BL$70</c:f>
              <c:numCache>
                <c:formatCode>General</c:formatCode>
                <c:ptCount val="63"/>
                <c:pt idx="0">
                  <c:v>100</c:v>
                </c:pt>
                <c:pt idx="1">
                  <c:v>100.1165368649483</c:v>
                </c:pt>
                <c:pt idx="2">
                  <c:v>100.18333654771044</c:v>
                </c:pt>
                <c:pt idx="3">
                  <c:v>100.34079665012801</c:v>
                </c:pt>
                <c:pt idx="4">
                  <c:v>100.45939367838092</c:v>
                </c:pt>
                <c:pt idx="5">
                  <c:v>100.58523183283303</c:v>
                </c:pt>
                <c:pt idx="6">
                  <c:v>100.67997062282384</c:v>
                </c:pt>
                <c:pt idx="7">
                  <c:v>100.83371330733813</c:v>
                </c:pt>
                <c:pt idx="8">
                  <c:v>101.10322223527579</c:v>
                </c:pt>
                <c:pt idx="9">
                  <c:v>101.29923462523038</c:v>
                </c:pt>
                <c:pt idx="10">
                  <c:v>101.53447897849809</c:v>
                </c:pt>
                <c:pt idx="11">
                  <c:v>101.65851127455106</c:v>
                </c:pt>
                <c:pt idx="12">
                  <c:v>101.76235193176512</c:v>
                </c:pt>
                <c:pt idx="13">
                  <c:v>101.85735461926011</c:v>
                </c:pt>
                <c:pt idx="14">
                  <c:v>101.98869347670133</c:v>
                </c:pt>
                <c:pt idx="15">
                  <c:v>102.12246788416647</c:v>
                </c:pt>
                <c:pt idx="16">
                  <c:v>102.3043721964266</c:v>
                </c:pt>
                <c:pt idx="17">
                  <c:v>102.46572673909917</c:v>
                </c:pt>
                <c:pt idx="18">
                  <c:v>102.60873252624347</c:v>
                </c:pt>
                <c:pt idx="19">
                  <c:v>102.78482223133231</c:v>
                </c:pt>
                <c:pt idx="20">
                  <c:v>102.87028533269074</c:v>
                </c:pt>
                <c:pt idx="21">
                  <c:v>102.9394747433015</c:v>
                </c:pt>
                <c:pt idx="22">
                  <c:v>103.09601927858321</c:v>
                </c:pt>
                <c:pt idx="23">
                  <c:v>103.31901848648586</c:v>
                </c:pt>
                <c:pt idx="24">
                  <c:v>103.51347241457186</c:v>
                </c:pt>
                <c:pt idx="25">
                  <c:v>103.64398577888591</c:v>
                </c:pt>
                <c:pt idx="26">
                  <c:v>103.86720890330281</c:v>
                </c:pt>
                <c:pt idx="27">
                  <c:v>104.05524790758042</c:v>
                </c:pt>
                <c:pt idx="28">
                  <c:v>104.25742419356172</c:v>
                </c:pt>
                <c:pt idx="29">
                  <c:v>104.43919481232196</c:v>
                </c:pt>
                <c:pt idx="30">
                  <c:v>104.67599894378445</c:v>
                </c:pt>
                <c:pt idx="31">
                  <c:v>104.82405100162683</c:v>
                </c:pt>
                <c:pt idx="32">
                  <c:v>104.9240632174492</c:v>
                </c:pt>
                <c:pt idx="33">
                  <c:v>105.01387690624745</c:v>
                </c:pt>
                <c:pt idx="34">
                  <c:v>105.16780568862507</c:v>
                </c:pt>
                <c:pt idx="35">
                  <c:v>105.29389109432117</c:v>
                </c:pt>
                <c:pt idx="36">
                  <c:v>105.37585146209807</c:v>
                </c:pt>
                <c:pt idx="37">
                  <c:v>105.43101429358232</c:v>
                </c:pt>
                <c:pt idx="38">
                  <c:v>105.564072958902</c:v>
                </c:pt>
                <c:pt idx="39">
                  <c:v>105.64661656194914</c:v>
                </c:pt>
                <c:pt idx="40">
                  <c:v>105.84806003955897</c:v>
                </c:pt>
                <c:pt idx="41">
                  <c:v>105.94779755305787</c:v>
                </c:pt>
                <c:pt idx="42">
                  <c:v>106.10624849403899</c:v>
                </c:pt>
                <c:pt idx="43">
                  <c:v>106.16582190925008</c:v>
                </c:pt>
                <c:pt idx="44">
                  <c:v>106.29523804756498</c:v>
                </c:pt>
                <c:pt idx="45">
                  <c:v>106.37525379230865</c:v>
                </c:pt>
                <c:pt idx="46">
                  <c:v>106.53852552764603</c:v>
                </c:pt>
                <c:pt idx="47">
                  <c:v>106.72022683407961</c:v>
                </c:pt>
                <c:pt idx="48">
                  <c:v>106.93539613070901</c:v>
                </c:pt>
                <c:pt idx="49">
                  <c:v>107.108464172029</c:v>
                </c:pt>
                <c:pt idx="50">
                  <c:v>107.37555790511186</c:v>
                </c:pt>
                <c:pt idx="51">
                  <c:v>107.4385584488639</c:v>
                </c:pt>
                <c:pt idx="52">
                  <c:v>107.47581603058939</c:v>
                </c:pt>
                <c:pt idx="53">
                  <c:v>107.52915267212447</c:v>
                </c:pt>
                <c:pt idx="54">
                  <c:v>107.75329165391244</c:v>
                </c:pt>
                <c:pt idx="55">
                  <c:v>107.82908950410796</c:v>
                </c:pt>
                <c:pt idx="56">
                  <c:v>108.01594015622756</c:v>
                </c:pt>
                <c:pt idx="57">
                  <c:v>108.11801995460419</c:v>
                </c:pt>
                <c:pt idx="58">
                  <c:v>108.43428150855019</c:v>
                </c:pt>
                <c:pt idx="59">
                  <c:v>108.42988091338319</c:v>
                </c:pt>
                <c:pt idx="60">
                  <c:v>108.52565333152346</c:v>
                </c:pt>
                <c:pt idx="61">
                  <c:v>108.65401981590416</c:v>
                </c:pt>
                <c:pt idx="62">
                  <c:v>108.99315898508769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'fylke figur'!$A$71</c:f>
              <c:strCache>
                <c:ptCount val="1"/>
                <c:pt idx="0">
                  <c:v>Rogaland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figur'!$B$71:$BL$71</c:f>
              <c:numCache>
                <c:formatCode>General</c:formatCode>
                <c:ptCount val="63"/>
                <c:pt idx="0">
                  <c:v>100</c:v>
                </c:pt>
                <c:pt idx="1">
                  <c:v>99.979810914586906</c:v>
                </c:pt>
                <c:pt idx="2">
                  <c:v>100.00295754821886</c:v>
                </c:pt>
                <c:pt idx="3">
                  <c:v>100.0168572728398</c:v>
                </c:pt>
                <c:pt idx="4">
                  <c:v>99.996234411563194</c:v>
                </c:pt>
                <c:pt idx="5">
                  <c:v>100.00043092895305</c:v>
                </c:pt>
                <c:pt idx="6">
                  <c:v>100.14479439603217</c:v>
                </c:pt>
                <c:pt idx="7">
                  <c:v>100.21910964953489</c:v>
                </c:pt>
                <c:pt idx="8">
                  <c:v>100.29311051813923</c:v>
                </c:pt>
                <c:pt idx="9">
                  <c:v>100.37631055966953</c:v>
                </c:pt>
                <c:pt idx="10">
                  <c:v>100.48242519664511</c:v>
                </c:pt>
                <c:pt idx="11">
                  <c:v>100.55070088893416</c:v>
                </c:pt>
                <c:pt idx="12">
                  <c:v>100.62184248594072</c:v>
                </c:pt>
                <c:pt idx="13">
                  <c:v>100.6981308949911</c:v>
                </c:pt>
                <c:pt idx="14">
                  <c:v>100.83108222353351</c:v>
                </c:pt>
                <c:pt idx="15">
                  <c:v>100.93758317296012</c:v>
                </c:pt>
                <c:pt idx="16">
                  <c:v>101.05572318210135</c:v>
                </c:pt>
                <c:pt idx="17">
                  <c:v>101.18839343731862</c:v>
                </c:pt>
                <c:pt idx="18">
                  <c:v>101.35755084858222</c:v>
                </c:pt>
                <c:pt idx="19">
                  <c:v>101.42830111656883</c:v>
                </c:pt>
                <c:pt idx="20">
                  <c:v>101.52208071653743</c:v>
                </c:pt>
                <c:pt idx="21">
                  <c:v>101.61523369264869</c:v>
                </c:pt>
                <c:pt idx="22">
                  <c:v>101.73304977278876</c:v>
                </c:pt>
                <c:pt idx="23">
                  <c:v>101.8291104985244</c:v>
                </c:pt>
                <c:pt idx="24">
                  <c:v>101.92735637777676</c:v>
                </c:pt>
                <c:pt idx="25">
                  <c:v>102.08361732189884</c:v>
                </c:pt>
                <c:pt idx="26">
                  <c:v>102.30919110006678</c:v>
                </c:pt>
                <c:pt idx="27">
                  <c:v>102.54912671645663</c:v>
                </c:pt>
                <c:pt idx="28">
                  <c:v>102.80819274145631</c:v>
                </c:pt>
                <c:pt idx="29">
                  <c:v>103.04844277914329</c:v>
                </c:pt>
                <c:pt idx="30">
                  <c:v>103.27806799030699</c:v>
                </c:pt>
                <c:pt idx="31">
                  <c:v>103.4871745603014</c:v>
                </c:pt>
                <c:pt idx="32">
                  <c:v>103.63134694544551</c:v>
                </c:pt>
                <c:pt idx="33">
                  <c:v>103.80040461316436</c:v>
                </c:pt>
                <c:pt idx="34">
                  <c:v>103.9997111643945</c:v>
                </c:pt>
                <c:pt idx="35">
                  <c:v>104.08168355651634</c:v>
                </c:pt>
                <c:pt idx="36">
                  <c:v>104.2457319093137</c:v>
                </c:pt>
                <c:pt idx="37">
                  <c:v>104.41201635252577</c:v>
                </c:pt>
                <c:pt idx="38">
                  <c:v>104.56971251617348</c:v>
                </c:pt>
                <c:pt idx="39">
                  <c:v>104.6610190823594</c:v>
                </c:pt>
                <c:pt idx="40">
                  <c:v>104.7862026894168</c:v>
                </c:pt>
                <c:pt idx="41">
                  <c:v>105.03995838145573</c:v>
                </c:pt>
                <c:pt idx="42">
                  <c:v>105.19642275743348</c:v>
                </c:pt>
                <c:pt idx="43">
                  <c:v>105.32551607027492</c:v>
                </c:pt>
                <c:pt idx="44">
                  <c:v>105.43153561401364</c:v>
                </c:pt>
                <c:pt idx="45">
                  <c:v>105.46498580505002</c:v>
                </c:pt>
                <c:pt idx="46">
                  <c:v>105.59985668215019</c:v>
                </c:pt>
                <c:pt idx="47">
                  <c:v>105.59803784410522</c:v>
                </c:pt>
                <c:pt idx="48">
                  <c:v>105.72188976166166</c:v>
                </c:pt>
                <c:pt idx="49">
                  <c:v>105.93558664955378</c:v>
                </c:pt>
                <c:pt idx="50">
                  <c:v>106.13946663190634</c:v>
                </c:pt>
                <c:pt idx="51">
                  <c:v>106.2922943400735</c:v>
                </c:pt>
                <c:pt idx="52">
                  <c:v>106.48282959314645</c:v>
                </c:pt>
                <c:pt idx="53">
                  <c:v>106.64515603765204</c:v>
                </c:pt>
                <c:pt idx="54">
                  <c:v>106.78663480196929</c:v>
                </c:pt>
                <c:pt idx="55">
                  <c:v>106.88352424469393</c:v>
                </c:pt>
                <c:pt idx="56">
                  <c:v>107.01690736526724</c:v>
                </c:pt>
                <c:pt idx="57">
                  <c:v>107.12117023620975</c:v>
                </c:pt>
                <c:pt idx="58">
                  <c:v>107.22343811180511</c:v>
                </c:pt>
                <c:pt idx="59">
                  <c:v>107.25641808603413</c:v>
                </c:pt>
                <c:pt idx="60">
                  <c:v>107.37889699153267</c:v>
                </c:pt>
                <c:pt idx="61">
                  <c:v>107.41184036816011</c:v>
                </c:pt>
                <c:pt idx="62">
                  <c:v>107.45837464994305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'fylke figur'!$A$72</c:f>
              <c:strCache>
                <c:ptCount val="1"/>
                <c:pt idx="0">
                  <c:v>Hordaland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figur'!$B$72:$BL$72</c:f>
              <c:numCache>
                <c:formatCode>General</c:formatCode>
                <c:ptCount val="63"/>
                <c:pt idx="0">
                  <c:v>100</c:v>
                </c:pt>
                <c:pt idx="1">
                  <c:v>100.01418068876323</c:v>
                </c:pt>
                <c:pt idx="2">
                  <c:v>100.04420741804462</c:v>
                </c:pt>
                <c:pt idx="3">
                  <c:v>100.05116736129459</c:v>
                </c:pt>
                <c:pt idx="4">
                  <c:v>100.14305382192678</c:v>
                </c:pt>
                <c:pt idx="5">
                  <c:v>100.20967443099079</c:v>
                </c:pt>
                <c:pt idx="6">
                  <c:v>100.23158124655748</c:v>
                </c:pt>
                <c:pt idx="7">
                  <c:v>100.35609704823668</c:v>
                </c:pt>
                <c:pt idx="8">
                  <c:v>100.43137103796093</c:v>
                </c:pt>
                <c:pt idx="9">
                  <c:v>100.4512208133323</c:v>
                </c:pt>
                <c:pt idx="10">
                  <c:v>100.47873357652624</c:v>
                </c:pt>
                <c:pt idx="11">
                  <c:v>100.54655078474234</c:v>
                </c:pt>
                <c:pt idx="12">
                  <c:v>100.58635219028943</c:v>
                </c:pt>
                <c:pt idx="13">
                  <c:v>100.6463250641076</c:v>
                </c:pt>
                <c:pt idx="14">
                  <c:v>100.67399843555862</c:v>
                </c:pt>
                <c:pt idx="15">
                  <c:v>100.75763537928377</c:v>
                </c:pt>
                <c:pt idx="16">
                  <c:v>100.80559539754408</c:v>
                </c:pt>
                <c:pt idx="17">
                  <c:v>100.87806095281991</c:v>
                </c:pt>
                <c:pt idx="18">
                  <c:v>100.90706414301161</c:v>
                </c:pt>
                <c:pt idx="19">
                  <c:v>100.9352858064686</c:v>
                </c:pt>
                <c:pt idx="20">
                  <c:v>100.92760170484316</c:v>
                </c:pt>
                <c:pt idx="21">
                  <c:v>101.00543984643446</c:v>
                </c:pt>
                <c:pt idx="22">
                  <c:v>101.08102841226044</c:v>
                </c:pt>
                <c:pt idx="23">
                  <c:v>101.10033452923821</c:v>
                </c:pt>
                <c:pt idx="24">
                  <c:v>101.12377077048662</c:v>
                </c:pt>
                <c:pt idx="25">
                  <c:v>101.1409488315831</c:v>
                </c:pt>
                <c:pt idx="26">
                  <c:v>101.0885772381866</c:v>
                </c:pt>
                <c:pt idx="27">
                  <c:v>101.10172104272495</c:v>
                </c:pt>
                <c:pt idx="28">
                  <c:v>101.14793656960774</c:v>
                </c:pt>
                <c:pt idx="29">
                  <c:v>101.19345123981317</c:v>
                </c:pt>
                <c:pt idx="30">
                  <c:v>101.19778206707724</c:v>
                </c:pt>
                <c:pt idx="31">
                  <c:v>101.26563044000554</c:v>
                </c:pt>
                <c:pt idx="32">
                  <c:v>101.25644178844919</c:v>
                </c:pt>
                <c:pt idx="33">
                  <c:v>101.24544265412223</c:v>
                </c:pt>
                <c:pt idx="34">
                  <c:v>101.26234788573785</c:v>
                </c:pt>
                <c:pt idx="35">
                  <c:v>101.36520578876721</c:v>
                </c:pt>
                <c:pt idx="36">
                  <c:v>101.46028231502451</c:v>
                </c:pt>
                <c:pt idx="37">
                  <c:v>101.50880542079301</c:v>
                </c:pt>
                <c:pt idx="38">
                  <c:v>101.54453020485798</c:v>
                </c:pt>
                <c:pt idx="39">
                  <c:v>101.74100665302281</c:v>
                </c:pt>
                <c:pt idx="40">
                  <c:v>101.82842132814363</c:v>
                </c:pt>
                <c:pt idx="41">
                  <c:v>101.94190056248451</c:v>
                </c:pt>
                <c:pt idx="42">
                  <c:v>101.9766902772342</c:v>
                </c:pt>
                <c:pt idx="43">
                  <c:v>102.03818640689445</c:v>
                </c:pt>
                <c:pt idx="44">
                  <c:v>102.03173347156559</c:v>
                </c:pt>
                <c:pt idx="45">
                  <c:v>101.95673943667281</c:v>
                </c:pt>
                <c:pt idx="46">
                  <c:v>101.90112915355564</c:v>
                </c:pt>
                <c:pt idx="47">
                  <c:v>101.96128692194819</c:v>
                </c:pt>
                <c:pt idx="48">
                  <c:v>102.00622234636229</c:v>
                </c:pt>
                <c:pt idx="49">
                  <c:v>102.01829334526131</c:v>
                </c:pt>
                <c:pt idx="50">
                  <c:v>102.01615845499386</c:v>
                </c:pt>
                <c:pt idx="51">
                  <c:v>102.17009123262866</c:v>
                </c:pt>
                <c:pt idx="52">
                  <c:v>102.23807724788105</c:v>
                </c:pt>
                <c:pt idx="53">
                  <c:v>102.30949231499301</c:v>
                </c:pt>
                <c:pt idx="54">
                  <c:v>102.26858344038168</c:v>
                </c:pt>
                <c:pt idx="55">
                  <c:v>102.44879416800076</c:v>
                </c:pt>
                <c:pt idx="56">
                  <c:v>102.52478090411995</c:v>
                </c:pt>
                <c:pt idx="57">
                  <c:v>102.47001028979571</c:v>
                </c:pt>
                <c:pt idx="58">
                  <c:v>102.41408039168738</c:v>
                </c:pt>
                <c:pt idx="59">
                  <c:v>102.53764889424131</c:v>
                </c:pt>
                <c:pt idx="60">
                  <c:v>102.62497829082368</c:v>
                </c:pt>
                <c:pt idx="61">
                  <c:v>102.65295833870607</c:v>
                </c:pt>
                <c:pt idx="62">
                  <c:v>102.65366545732856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'fylke figur'!$A$73</c:f>
              <c:strCache>
                <c:ptCount val="1"/>
                <c:pt idx="0">
                  <c:v>Sør-Trøndelag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figur'!$B$73:$BL$73</c:f>
              <c:numCache>
                <c:formatCode>General</c:formatCode>
                <c:ptCount val="63"/>
                <c:pt idx="0">
                  <c:v>100</c:v>
                </c:pt>
                <c:pt idx="1">
                  <c:v>100.13124132449248</c:v>
                </c:pt>
                <c:pt idx="2">
                  <c:v>100.0749826425605</c:v>
                </c:pt>
                <c:pt idx="3">
                  <c:v>100.15599410322517</c:v>
                </c:pt>
                <c:pt idx="4">
                  <c:v>100.21374463538352</c:v>
                </c:pt>
                <c:pt idx="5">
                  <c:v>100.26482946672633</c:v>
                </c:pt>
                <c:pt idx="6">
                  <c:v>100.28237632547847</c:v>
                </c:pt>
                <c:pt idx="7">
                  <c:v>100.26187262266093</c:v>
                </c:pt>
                <c:pt idx="8">
                  <c:v>100.29979047516173</c:v>
                </c:pt>
                <c:pt idx="9">
                  <c:v>100.37696247005877</c:v>
                </c:pt>
                <c:pt idx="10">
                  <c:v>100.33800633499784</c:v>
                </c:pt>
                <c:pt idx="11">
                  <c:v>100.38751471684252</c:v>
                </c:pt>
                <c:pt idx="12">
                  <c:v>100.36222658362564</c:v>
                </c:pt>
                <c:pt idx="13">
                  <c:v>100.47529387803218</c:v>
                </c:pt>
                <c:pt idx="14">
                  <c:v>100.45020819163527</c:v>
                </c:pt>
                <c:pt idx="15">
                  <c:v>100.55980936024618</c:v>
                </c:pt>
                <c:pt idx="16">
                  <c:v>100.60419005617575</c:v>
                </c:pt>
                <c:pt idx="17">
                  <c:v>100.68294613076074</c:v>
                </c:pt>
                <c:pt idx="18">
                  <c:v>100.63455266864366</c:v>
                </c:pt>
                <c:pt idx="19">
                  <c:v>100.7498997284865</c:v>
                </c:pt>
                <c:pt idx="20">
                  <c:v>100.83085913911879</c:v>
                </c:pt>
                <c:pt idx="21">
                  <c:v>100.91297068872549</c:v>
                </c:pt>
                <c:pt idx="22">
                  <c:v>100.90268769774163</c:v>
                </c:pt>
                <c:pt idx="23">
                  <c:v>101.00575927631101</c:v>
                </c:pt>
                <c:pt idx="24">
                  <c:v>101.12651449252647</c:v>
                </c:pt>
                <c:pt idx="25">
                  <c:v>101.25438289782005</c:v>
                </c:pt>
                <c:pt idx="26">
                  <c:v>101.22815399368785</c:v>
                </c:pt>
                <c:pt idx="27">
                  <c:v>101.38378344500263</c:v>
                </c:pt>
                <c:pt idx="28">
                  <c:v>101.49218929139377</c:v>
                </c:pt>
                <c:pt idx="29">
                  <c:v>101.59138216804885</c:v>
                </c:pt>
                <c:pt idx="30">
                  <c:v>101.51748143928977</c:v>
                </c:pt>
                <c:pt idx="31">
                  <c:v>101.69406201100483</c:v>
                </c:pt>
                <c:pt idx="32">
                  <c:v>101.78680470220189</c:v>
                </c:pt>
                <c:pt idx="33">
                  <c:v>101.87789194254005</c:v>
                </c:pt>
                <c:pt idx="34">
                  <c:v>101.7418640477789</c:v>
                </c:pt>
                <c:pt idx="35">
                  <c:v>101.74943870552812</c:v>
                </c:pt>
                <c:pt idx="36">
                  <c:v>101.79651624726853</c:v>
                </c:pt>
                <c:pt idx="37">
                  <c:v>101.82153743397788</c:v>
                </c:pt>
                <c:pt idx="38">
                  <c:v>101.80065418967143</c:v>
                </c:pt>
                <c:pt idx="39">
                  <c:v>101.96000171065737</c:v>
                </c:pt>
                <c:pt idx="40">
                  <c:v>101.9004132582369</c:v>
                </c:pt>
                <c:pt idx="41">
                  <c:v>101.83962509899541</c:v>
                </c:pt>
                <c:pt idx="42">
                  <c:v>101.67670889946167</c:v>
                </c:pt>
                <c:pt idx="43">
                  <c:v>101.89063580866697</c:v>
                </c:pt>
                <c:pt idx="44">
                  <c:v>101.83278925658927</c:v>
                </c:pt>
                <c:pt idx="45">
                  <c:v>101.76251664399653</c:v>
                </c:pt>
                <c:pt idx="46">
                  <c:v>101.61469966183552</c:v>
                </c:pt>
                <c:pt idx="47">
                  <c:v>101.88380810683471</c:v>
                </c:pt>
                <c:pt idx="48">
                  <c:v>101.82098384940066</c:v>
                </c:pt>
                <c:pt idx="49">
                  <c:v>101.84952259441133</c:v>
                </c:pt>
                <c:pt idx="50">
                  <c:v>101.70476191874731</c:v>
                </c:pt>
                <c:pt idx="51">
                  <c:v>102.06840014474503</c:v>
                </c:pt>
                <c:pt idx="52">
                  <c:v>102.12337554635408</c:v>
                </c:pt>
                <c:pt idx="53">
                  <c:v>102.17847548391234</c:v>
                </c:pt>
                <c:pt idx="54">
                  <c:v>101.88859275298249</c:v>
                </c:pt>
                <c:pt idx="55">
                  <c:v>102.12082315082712</c:v>
                </c:pt>
                <c:pt idx="56">
                  <c:v>102.11631124430268</c:v>
                </c:pt>
                <c:pt idx="57">
                  <c:v>102.1051455430015</c:v>
                </c:pt>
                <c:pt idx="58">
                  <c:v>101.9732283096094</c:v>
                </c:pt>
                <c:pt idx="59">
                  <c:v>102.25030631018798</c:v>
                </c:pt>
                <c:pt idx="60">
                  <c:v>102.26443597662423</c:v>
                </c:pt>
                <c:pt idx="61">
                  <c:v>102.22527892067453</c:v>
                </c:pt>
                <c:pt idx="62">
                  <c:v>102.05580244713676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'fylke figur'!$A$74</c:f>
              <c:strCache>
                <c:ptCount val="1"/>
                <c:pt idx="0">
                  <c:v>Vest-Agder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figur'!$B$74:$BL$74</c:f>
              <c:numCache>
                <c:formatCode>General</c:formatCode>
                <c:ptCount val="63"/>
                <c:pt idx="0">
                  <c:v>100</c:v>
                </c:pt>
                <c:pt idx="1">
                  <c:v>100.02725570908855</c:v>
                </c:pt>
                <c:pt idx="2">
                  <c:v>100.11565730706263</c:v>
                </c:pt>
                <c:pt idx="3">
                  <c:v>100.16193849149508</c:v>
                </c:pt>
                <c:pt idx="4">
                  <c:v>100.18616641015623</c:v>
                </c:pt>
                <c:pt idx="5">
                  <c:v>100.17005948953764</c:v>
                </c:pt>
                <c:pt idx="6">
                  <c:v>100.29827753808681</c:v>
                </c:pt>
                <c:pt idx="7">
                  <c:v>100.34425961647028</c:v>
                </c:pt>
                <c:pt idx="8">
                  <c:v>100.37827115208572</c:v>
                </c:pt>
                <c:pt idx="9">
                  <c:v>100.31597601943326</c:v>
                </c:pt>
                <c:pt idx="10">
                  <c:v>100.39275584885009</c:v>
                </c:pt>
                <c:pt idx="11">
                  <c:v>100.57691274554678</c:v>
                </c:pt>
                <c:pt idx="12">
                  <c:v>100.60779948743188</c:v>
                </c:pt>
                <c:pt idx="13">
                  <c:v>100.54663265830085</c:v>
                </c:pt>
                <c:pt idx="14">
                  <c:v>100.68621114613724</c:v>
                </c:pt>
                <c:pt idx="15">
                  <c:v>100.69148609353067</c:v>
                </c:pt>
                <c:pt idx="16">
                  <c:v>100.63057456319814</c:v>
                </c:pt>
                <c:pt idx="17">
                  <c:v>100.58579669432913</c:v>
                </c:pt>
                <c:pt idx="18">
                  <c:v>100.62128251230546</c:v>
                </c:pt>
                <c:pt idx="19">
                  <c:v>100.68720619154365</c:v>
                </c:pt>
                <c:pt idx="20">
                  <c:v>100.71527584391198</c:v>
                </c:pt>
                <c:pt idx="21">
                  <c:v>100.76208564691973</c:v>
                </c:pt>
                <c:pt idx="22">
                  <c:v>100.80830019282288</c:v>
                </c:pt>
                <c:pt idx="23">
                  <c:v>100.69777221824461</c:v>
                </c:pt>
                <c:pt idx="24">
                  <c:v>100.6229145030422</c:v>
                </c:pt>
                <c:pt idx="25">
                  <c:v>100.58348596479678</c:v>
                </c:pt>
                <c:pt idx="26">
                  <c:v>100.59915969844792</c:v>
                </c:pt>
                <c:pt idx="27">
                  <c:v>100.64126188694205</c:v>
                </c:pt>
                <c:pt idx="28">
                  <c:v>100.59450899849132</c:v>
                </c:pt>
                <c:pt idx="29">
                  <c:v>100.65352370159394</c:v>
                </c:pt>
                <c:pt idx="30">
                  <c:v>100.73961774761506</c:v>
                </c:pt>
                <c:pt idx="31">
                  <c:v>100.77373240439772</c:v>
                </c:pt>
                <c:pt idx="32">
                  <c:v>100.76596200706604</c:v>
                </c:pt>
                <c:pt idx="33">
                  <c:v>100.64459184780212</c:v>
                </c:pt>
                <c:pt idx="34">
                  <c:v>100.714371272995</c:v>
                </c:pt>
                <c:pt idx="35">
                  <c:v>100.779629616327</c:v>
                </c:pt>
                <c:pt idx="36">
                  <c:v>100.83446491289691</c:v>
                </c:pt>
                <c:pt idx="37">
                  <c:v>100.84896718996704</c:v>
                </c:pt>
                <c:pt idx="38">
                  <c:v>100.95015721128958</c:v>
                </c:pt>
                <c:pt idx="39">
                  <c:v>100.92701886949584</c:v>
                </c:pt>
                <c:pt idx="40">
                  <c:v>100.8804543801609</c:v>
                </c:pt>
                <c:pt idx="41">
                  <c:v>100.83529475168119</c:v>
                </c:pt>
                <c:pt idx="42">
                  <c:v>100.88654655994635</c:v>
                </c:pt>
                <c:pt idx="43">
                  <c:v>100.81734810408449</c:v>
                </c:pt>
                <c:pt idx="44">
                  <c:v>100.79448083983783</c:v>
                </c:pt>
                <c:pt idx="45">
                  <c:v>100.69352445640013</c:v>
                </c:pt>
                <c:pt idx="46">
                  <c:v>100.74336984230213</c:v>
                </c:pt>
                <c:pt idx="47">
                  <c:v>100.62184600360916</c:v>
                </c:pt>
                <c:pt idx="48">
                  <c:v>100.57443348660716</c:v>
                </c:pt>
                <c:pt idx="49">
                  <c:v>100.46064748435262</c:v>
                </c:pt>
                <c:pt idx="50">
                  <c:v>100.49386855763689</c:v>
                </c:pt>
                <c:pt idx="51">
                  <c:v>100.48682462019667</c:v>
                </c:pt>
                <c:pt idx="52">
                  <c:v>100.42762729306163</c:v>
                </c:pt>
                <c:pt idx="53">
                  <c:v>100.36053645139424</c:v>
                </c:pt>
                <c:pt idx="54">
                  <c:v>100.35229133593552</c:v>
                </c:pt>
                <c:pt idx="55">
                  <c:v>100.41693766078028</c:v>
                </c:pt>
                <c:pt idx="56">
                  <c:v>100.48827491083729</c:v>
                </c:pt>
                <c:pt idx="57">
                  <c:v>100.58963800849986</c:v>
                </c:pt>
                <c:pt idx="58">
                  <c:v>100.69604753215168</c:v>
                </c:pt>
                <c:pt idx="59">
                  <c:v>100.74227662073946</c:v>
                </c:pt>
                <c:pt idx="60">
                  <c:v>100.72028667512383</c:v>
                </c:pt>
                <c:pt idx="61">
                  <c:v>100.81417856454014</c:v>
                </c:pt>
                <c:pt idx="62">
                  <c:v>100.84140676926215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'fylke figur'!$A$75</c:f>
              <c:strCache>
                <c:ptCount val="1"/>
                <c:pt idx="0">
                  <c:v>Buskerud</c:v>
                </c:pt>
              </c:strCache>
            </c:strRef>
          </c:tx>
          <c:spPr>
            <a:ln w="25400" cap="rnd">
              <a:solidFill>
                <a:srgbClr val="00546D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figur'!$B$75:$BL$75</c:f>
              <c:numCache>
                <c:formatCode>General</c:formatCode>
                <c:ptCount val="63"/>
                <c:pt idx="0">
                  <c:v>100</c:v>
                </c:pt>
                <c:pt idx="1">
                  <c:v>100.028422432052</c:v>
                </c:pt>
                <c:pt idx="2">
                  <c:v>100.12475622076738</c:v>
                </c:pt>
                <c:pt idx="3">
                  <c:v>100.23536777241218</c:v>
                </c:pt>
                <c:pt idx="4">
                  <c:v>100.29515934590223</c:v>
                </c:pt>
                <c:pt idx="5">
                  <c:v>100.2096121148963</c:v>
                </c:pt>
                <c:pt idx="6">
                  <c:v>100.15487040971912</c:v>
                </c:pt>
                <c:pt idx="7">
                  <c:v>100.15092622549403</c:v>
                </c:pt>
                <c:pt idx="8">
                  <c:v>100.22569495549895</c:v>
                </c:pt>
                <c:pt idx="9">
                  <c:v>100.21755950184149</c:v>
                </c:pt>
                <c:pt idx="10">
                  <c:v>100.29741730450438</c:v>
                </c:pt>
                <c:pt idx="11">
                  <c:v>100.31531203728093</c:v>
                </c:pt>
                <c:pt idx="12">
                  <c:v>100.26960737727183</c:v>
                </c:pt>
                <c:pt idx="13">
                  <c:v>100.24958105170691</c:v>
                </c:pt>
                <c:pt idx="14">
                  <c:v>100.23636780946651</c:v>
                </c:pt>
                <c:pt idx="15">
                  <c:v>100.15557826324537</c:v>
                </c:pt>
                <c:pt idx="16">
                  <c:v>100.12093482955663</c:v>
                </c:pt>
                <c:pt idx="17">
                  <c:v>100.05675355572244</c:v>
                </c:pt>
                <c:pt idx="18">
                  <c:v>99.962060564286929</c:v>
                </c:pt>
                <c:pt idx="19">
                  <c:v>99.922102708565845</c:v>
                </c:pt>
                <c:pt idx="20">
                  <c:v>99.955604399967783</c:v>
                </c:pt>
                <c:pt idx="21">
                  <c:v>99.89957053723721</c:v>
                </c:pt>
                <c:pt idx="22">
                  <c:v>99.922226454882676</c:v>
                </c:pt>
                <c:pt idx="23">
                  <c:v>99.943101998020154</c:v>
                </c:pt>
                <c:pt idx="24">
                  <c:v>99.928822680660844</c:v>
                </c:pt>
                <c:pt idx="25">
                  <c:v>99.866997467085994</c:v>
                </c:pt>
                <c:pt idx="26">
                  <c:v>99.950394460393525</c:v>
                </c:pt>
                <c:pt idx="27">
                  <c:v>99.961713256537706</c:v>
                </c:pt>
                <c:pt idx="28">
                  <c:v>100.03697089954883</c:v>
                </c:pt>
                <c:pt idx="29">
                  <c:v>100.06527154343034</c:v>
                </c:pt>
                <c:pt idx="30">
                  <c:v>100.16557128227548</c:v>
                </c:pt>
                <c:pt idx="31">
                  <c:v>100.16235569101833</c:v>
                </c:pt>
                <c:pt idx="32">
                  <c:v>100.27661261846555</c:v>
                </c:pt>
                <c:pt idx="33">
                  <c:v>100.22918761172284</c:v>
                </c:pt>
                <c:pt idx="34">
                  <c:v>100.31395559103137</c:v>
                </c:pt>
                <c:pt idx="35">
                  <c:v>100.32139484740712</c:v>
                </c:pt>
                <c:pt idx="36">
                  <c:v>100.32457840945587</c:v>
                </c:pt>
                <c:pt idx="37">
                  <c:v>100.29205512694502</c:v>
                </c:pt>
                <c:pt idx="38">
                  <c:v>100.31109900888038</c:v>
                </c:pt>
                <c:pt idx="39">
                  <c:v>100.27344817286924</c:v>
                </c:pt>
                <c:pt idx="40">
                  <c:v>100.29011265487806</c:v>
                </c:pt>
                <c:pt idx="41">
                  <c:v>100.24499754997889</c:v>
                </c:pt>
                <c:pt idx="42">
                  <c:v>100.29267303802078</c:v>
                </c:pt>
                <c:pt idx="43">
                  <c:v>100.24959107397343</c:v>
                </c:pt>
                <c:pt idx="44">
                  <c:v>100.3450573917528</c:v>
                </c:pt>
                <c:pt idx="45">
                  <c:v>100.42164197853234</c:v>
                </c:pt>
                <c:pt idx="46">
                  <c:v>100.47443877229109</c:v>
                </c:pt>
                <c:pt idx="47">
                  <c:v>100.44697765932331</c:v>
                </c:pt>
                <c:pt idx="48">
                  <c:v>100.56297589254784</c:v>
                </c:pt>
                <c:pt idx="49">
                  <c:v>100.57433650992238</c:v>
                </c:pt>
                <c:pt idx="50">
                  <c:v>100.61304552201183</c:v>
                </c:pt>
                <c:pt idx="51">
                  <c:v>100.69819362965379</c:v>
                </c:pt>
                <c:pt idx="52">
                  <c:v>100.69794693693797</c:v>
                </c:pt>
                <c:pt idx="53">
                  <c:v>100.64896707848735</c:v>
                </c:pt>
                <c:pt idx="54">
                  <c:v>100.68660102405984</c:v>
                </c:pt>
                <c:pt idx="55">
                  <c:v>100.64274400936493</c:v>
                </c:pt>
                <c:pt idx="56">
                  <c:v>100.75268649591348</c:v>
                </c:pt>
                <c:pt idx="57">
                  <c:v>100.75059241965783</c:v>
                </c:pt>
                <c:pt idx="58">
                  <c:v>100.80453205334736</c:v>
                </c:pt>
                <c:pt idx="59">
                  <c:v>100.64290760162514</c:v>
                </c:pt>
                <c:pt idx="60">
                  <c:v>100.56431532747953</c:v>
                </c:pt>
                <c:pt idx="61">
                  <c:v>100.61309555705081</c:v>
                </c:pt>
                <c:pt idx="62">
                  <c:v>100.69917183919563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'fylke figur'!$A$76</c:f>
              <c:strCache>
                <c:ptCount val="1"/>
                <c:pt idx="0">
                  <c:v>Østfold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figur'!$B$76:$BL$76</c:f>
              <c:numCache>
                <c:formatCode>General</c:formatCode>
                <c:ptCount val="63"/>
                <c:pt idx="0">
                  <c:v>100</c:v>
                </c:pt>
                <c:pt idx="1">
                  <c:v>99.993755574100419</c:v>
                </c:pt>
                <c:pt idx="2">
                  <c:v>100.15179750299372</c:v>
                </c:pt>
                <c:pt idx="3">
                  <c:v>100.44964905978841</c:v>
                </c:pt>
                <c:pt idx="4">
                  <c:v>100.55561997630414</c:v>
                </c:pt>
                <c:pt idx="5">
                  <c:v>100.51037399919319</c:v>
                </c:pt>
                <c:pt idx="6">
                  <c:v>100.56091399323003</c:v>
                </c:pt>
                <c:pt idx="7">
                  <c:v>100.72562011909909</c:v>
                </c:pt>
                <c:pt idx="8">
                  <c:v>100.76113709138293</c:v>
                </c:pt>
                <c:pt idx="9">
                  <c:v>100.80527612997237</c:v>
                </c:pt>
                <c:pt idx="10">
                  <c:v>100.80986333481357</c:v>
                </c:pt>
                <c:pt idx="11">
                  <c:v>101.05374657952466</c:v>
                </c:pt>
                <c:pt idx="12">
                  <c:v>101.09774964054031</c:v>
                </c:pt>
                <c:pt idx="13">
                  <c:v>101.08097684001761</c:v>
                </c:pt>
                <c:pt idx="14">
                  <c:v>101.15354221673284</c:v>
                </c:pt>
                <c:pt idx="15">
                  <c:v>101.16169015569179</c:v>
                </c:pt>
                <c:pt idx="16">
                  <c:v>101.14151546110239</c:v>
                </c:pt>
                <c:pt idx="17">
                  <c:v>101.10441498554634</c:v>
                </c:pt>
                <c:pt idx="18">
                  <c:v>101.1810887755029</c:v>
                </c:pt>
                <c:pt idx="19">
                  <c:v>101.2936002175705</c:v>
                </c:pt>
                <c:pt idx="20">
                  <c:v>101.25447607147584</c:v>
                </c:pt>
                <c:pt idx="21">
                  <c:v>101.27737536807894</c:v>
                </c:pt>
                <c:pt idx="22">
                  <c:v>101.28391103611952</c:v>
                </c:pt>
                <c:pt idx="23">
                  <c:v>101.28291610230572</c:v>
                </c:pt>
                <c:pt idx="24">
                  <c:v>101.22547402329525</c:v>
                </c:pt>
                <c:pt idx="25">
                  <c:v>101.12549013473856</c:v>
                </c:pt>
                <c:pt idx="26">
                  <c:v>101.14467779092783</c:v>
                </c:pt>
                <c:pt idx="27">
                  <c:v>101.19644864715984</c:v>
                </c:pt>
                <c:pt idx="28">
                  <c:v>101.16305797198004</c:v>
                </c:pt>
                <c:pt idx="29">
                  <c:v>101.08933871551207</c:v>
                </c:pt>
                <c:pt idx="30">
                  <c:v>101.13181453795146</c:v>
                </c:pt>
                <c:pt idx="31">
                  <c:v>101.15026016054385</c:v>
                </c:pt>
                <c:pt idx="32">
                  <c:v>101.08400010866907</c:v>
                </c:pt>
                <c:pt idx="33">
                  <c:v>101.00244121794388</c:v>
                </c:pt>
                <c:pt idx="34">
                  <c:v>101.00581709620165</c:v>
                </c:pt>
                <c:pt idx="35">
                  <c:v>101.05782711131887</c:v>
                </c:pt>
                <c:pt idx="36">
                  <c:v>100.95137680833435</c:v>
                </c:pt>
                <c:pt idx="37">
                  <c:v>100.89650025406381</c:v>
                </c:pt>
                <c:pt idx="38">
                  <c:v>100.96227511085415</c:v>
                </c:pt>
                <c:pt idx="39">
                  <c:v>100.86564018676147</c:v>
                </c:pt>
                <c:pt idx="40">
                  <c:v>100.86935804323348</c:v>
                </c:pt>
                <c:pt idx="41">
                  <c:v>100.77774298914014</c:v>
                </c:pt>
                <c:pt idx="42">
                  <c:v>100.82836784690134</c:v>
                </c:pt>
                <c:pt idx="43">
                  <c:v>100.79438093520938</c:v>
                </c:pt>
                <c:pt idx="44">
                  <c:v>100.75649142622377</c:v>
                </c:pt>
                <c:pt idx="45">
                  <c:v>100.66905660608083</c:v>
                </c:pt>
                <c:pt idx="46">
                  <c:v>100.75459898279232</c:v>
                </c:pt>
                <c:pt idx="47">
                  <c:v>100.75433859247283</c:v>
                </c:pt>
                <c:pt idx="48">
                  <c:v>100.70686090027341</c:v>
                </c:pt>
                <c:pt idx="49">
                  <c:v>100.61812707450655</c:v>
                </c:pt>
                <c:pt idx="50">
                  <c:v>100.72309301425962</c:v>
                </c:pt>
                <c:pt idx="51">
                  <c:v>100.69720411749125</c:v>
                </c:pt>
                <c:pt idx="52">
                  <c:v>100.70563190386949</c:v>
                </c:pt>
                <c:pt idx="53">
                  <c:v>100.67030797027648</c:v>
                </c:pt>
                <c:pt idx="54">
                  <c:v>100.73877199731795</c:v>
                </c:pt>
                <c:pt idx="55">
                  <c:v>100.69832881354338</c:v>
                </c:pt>
                <c:pt idx="56">
                  <c:v>100.61250238700535</c:v>
                </c:pt>
                <c:pt idx="57">
                  <c:v>100.43794520489222</c:v>
                </c:pt>
                <c:pt idx="58">
                  <c:v>100.45609416418775</c:v>
                </c:pt>
                <c:pt idx="59">
                  <c:v>100.32407013188931</c:v>
                </c:pt>
                <c:pt idx="60">
                  <c:v>100.28808039607179</c:v>
                </c:pt>
                <c:pt idx="61">
                  <c:v>100.19767667301186</c:v>
                </c:pt>
                <c:pt idx="62">
                  <c:v>100.29089578612853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'fylke figur'!$A$77</c:f>
              <c:strCache>
                <c:ptCount val="1"/>
                <c:pt idx="0">
                  <c:v>Norge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figur'!$B$77:$BL$77</c:f>
              <c:numCache>
                <c:formatCode>General</c:formatCode>
                <c:ptCount val="63"/>
                <c:pt idx="0">
                  <c:v>100</c:v>
                </c:pt>
                <c:pt idx="1">
                  <c:v>100</c:v>
                </c:pt>
                <c:pt idx="2">
                  <c:v>99.999999999999986</c:v>
                </c:pt>
                <c:pt idx="3">
                  <c:v>100</c:v>
                </c:pt>
                <c:pt idx="4">
                  <c:v>99.999999999999986</c:v>
                </c:pt>
                <c:pt idx="5">
                  <c:v>99.999999999999986</c:v>
                </c:pt>
                <c:pt idx="6">
                  <c:v>100</c:v>
                </c:pt>
                <c:pt idx="7">
                  <c:v>99.999999999999986</c:v>
                </c:pt>
                <c:pt idx="8">
                  <c:v>100</c:v>
                </c:pt>
                <c:pt idx="9">
                  <c:v>100</c:v>
                </c:pt>
                <c:pt idx="10">
                  <c:v>100.00000000000001</c:v>
                </c:pt>
                <c:pt idx="11">
                  <c:v>100</c:v>
                </c:pt>
                <c:pt idx="12">
                  <c:v>99.999999999999986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100.00000000000001</c:v>
                </c:pt>
                <c:pt idx="21">
                  <c:v>99.999999999999986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99.999999999999986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99.999999999999986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99.999999999999986</c:v>
                </c:pt>
                <c:pt idx="45">
                  <c:v>99.999999999999986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'fylke figur'!$A$78</c:f>
              <c:strCache>
                <c:ptCount val="1"/>
                <c:pt idx="0">
                  <c:v>Vestfold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figur'!$B$78:$BL$78</c:f>
              <c:numCache>
                <c:formatCode>General</c:formatCode>
                <c:ptCount val="63"/>
                <c:pt idx="0">
                  <c:v>100</c:v>
                </c:pt>
                <c:pt idx="1">
                  <c:v>99.995747115262375</c:v>
                </c:pt>
                <c:pt idx="2">
                  <c:v>100.14956370633134</c:v>
                </c:pt>
                <c:pt idx="3">
                  <c:v>100.37616240396669</c:v>
                </c:pt>
                <c:pt idx="4">
                  <c:v>100.51409281014067</c:v>
                </c:pt>
                <c:pt idx="5">
                  <c:v>100.51401061865248</c:v>
                </c:pt>
                <c:pt idx="6">
                  <c:v>100.60832614214681</c:v>
                </c:pt>
                <c:pt idx="7">
                  <c:v>100.73780976509096</c:v>
                </c:pt>
                <c:pt idx="8">
                  <c:v>100.73859490517057</c:v>
                </c:pt>
                <c:pt idx="9">
                  <c:v>100.69082565625746</c:v>
                </c:pt>
                <c:pt idx="10">
                  <c:v>100.75724805697834</c:v>
                </c:pt>
                <c:pt idx="11">
                  <c:v>100.87996659960109</c:v>
                </c:pt>
                <c:pt idx="12">
                  <c:v>100.88139002994646</c:v>
                </c:pt>
                <c:pt idx="13">
                  <c:v>100.87095041833794</c:v>
                </c:pt>
                <c:pt idx="14">
                  <c:v>100.93523276881122</c:v>
                </c:pt>
                <c:pt idx="15">
                  <c:v>100.93717915274459</c:v>
                </c:pt>
                <c:pt idx="16">
                  <c:v>100.94989926994846</c:v>
                </c:pt>
                <c:pt idx="17">
                  <c:v>100.86730833805649</c:v>
                </c:pt>
                <c:pt idx="18">
                  <c:v>100.96153657838623</c:v>
                </c:pt>
                <c:pt idx="19">
                  <c:v>100.90198849849889</c:v>
                </c:pt>
                <c:pt idx="20">
                  <c:v>100.88601150808569</c:v>
                </c:pt>
                <c:pt idx="21">
                  <c:v>100.83132749800565</c:v>
                </c:pt>
                <c:pt idx="22">
                  <c:v>100.84957436911354</c:v>
                </c:pt>
                <c:pt idx="23">
                  <c:v>100.77367786440261</c:v>
                </c:pt>
                <c:pt idx="24">
                  <c:v>100.77048560838294</c:v>
                </c:pt>
                <c:pt idx="25">
                  <c:v>100.70901154061977</c:v>
                </c:pt>
                <c:pt idx="26">
                  <c:v>100.73735418702968</c:v>
                </c:pt>
                <c:pt idx="27">
                  <c:v>100.69792332343411</c:v>
                </c:pt>
                <c:pt idx="28">
                  <c:v>100.65427393916717</c:v>
                </c:pt>
                <c:pt idx="29">
                  <c:v>100.53224534592349</c:v>
                </c:pt>
                <c:pt idx="30">
                  <c:v>100.64325934214594</c:v>
                </c:pt>
                <c:pt idx="31">
                  <c:v>100.70973025161663</c:v>
                </c:pt>
                <c:pt idx="32">
                  <c:v>100.63200088717674</c:v>
                </c:pt>
                <c:pt idx="33">
                  <c:v>100.55163846146938</c:v>
                </c:pt>
                <c:pt idx="34">
                  <c:v>100.56141737151694</c:v>
                </c:pt>
                <c:pt idx="35">
                  <c:v>100.58415548142426</c:v>
                </c:pt>
                <c:pt idx="36">
                  <c:v>100.51512833180325</c:v>
                </c:pt>
                <c:pt idx="37">
                  <c:v>100.36157040671976</c:v>
                </c:pt>
                <c:pt idx="38">
                  <c:v>100.4188585049687</c:v>
                </c:pt>
                <c:pt idx="39">
                  <c:v>100.26331710866035</c:v>
                </c:pt>
                <c:pt idx="40">
                  <c:v>100.22809923924332</c:v>
                </c:pt>
                <c:pt idx="41">
                  <c:v>100.10941174070642</c:v>
                </c:pt>
                <c:pt idx="42">
                  <c:v>100.1153612949128</c:v>
                </c:pt>
                <c:pt idx="43">
                  <c:v>100.02825885573496</c:v>
                </c:pt>
                <c:pt idx="44">
                  <c:v>99.998026403565149</c:v>
                </c:pt>
                <c:pt idx="45">
                  <c:v>99.849819676005168</c:v>
                </c:pt>
                <c:pt idx="46">
                  <c:v>99.964831676752624</c:v>
                </c:pt>
                <c:pt idx="47">
                  <c:v>99.863280621001195</c:v>
                </c:pt>
                <c:pt idx="48">
                  <c:v>99.83114666705076</c:v>
                </c:pt>
                <c:pt idx="49">
                  <c:v>99.687424507945153</c:v>
                </c:pt>
                <c:pt idx="50">
                  <c:v>99.778399690264095</c:v>
                </c:pt>
                <c:pt idx="51">
                  <c:v>99.666738812053268</c:v>
                </c:pt>
                <c:pt idx="52">
                  <c:v>99.507125006774004</c:v>
                </c:pt>
                <c:pt idx="53">
                  <c:v>99.413706304172166</c:v>
                </c:pt>
                <c:pt idx="54">
                  <c:v>99.46790001596122</c:v>
                </c:pt>
                <c:pt idx="55">
                  <c:v>99.309618652294347</c:v>
                </c:pt>
                <c:pt idx="56">
                  <c:v>99.252046054111446</c:v>
                </c:pt>
                <c:pt idx="57">
                  <c:v>99.124861124908961</c:v>
                </c:pt>
                <c:pt idx="58">
                  <c:v>99.141244078486721</c:v>
                </c:pt>
                <c:pt idx="59">
                  <c:v>98.96894969103019</c:v>
                </c:pt>
                <c:pt idx="60">
                  <c:v>98.896168445693633</c:v>
                </c:pt>
                <c:pt idx="61">
                  <c:v>98.818117625544531</c:v>
                </c:pt>
                <c:pt idx="62">
                  <c:v>98.951686005915519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'fylke figur'!$A$79</c:f>
              <c:strCache>
                <c:ptCount val="1"/>
                <c:pt idx="0">
                  <c:v>Aust-Agder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figur'!$B$79:$BL$79</c:f>
              <c:numCache>
                <c:formatCode>General</c:formatCode>
                <c:ptCount val="63"/>
                <c:pt idx="0">
                  <c:v>100</c:v>
                </c:pt>
                <c:pt idx="1">
                  <c:v>99.917350146045536</c:v>
                </c:pt>
                <c:pt idx="2">
                  <c:v>99.924771203768245</c:v>
                </c:pt>
                <c:pt idx="3">
                  <c:v>100.012827424514</c:v>
                </c:pt>
                <c:pt idx="4">
                  <c:v>99.970616100884698</c:v>
                </c:pt>
                <c:pt idx="5">
                  <c:v>99.826407572880029</c:v>
                </c:pt>
                <c:pt idx="6">
                  <c:v>99.724123364373725</c:v>
                </c:pt>
                <c:pt idx="7">
                  <c:v>99.758380522461238</c:v>
                </c:pt>
                <c:pt idx="8">
                  <c:v>99.720139268640821</c:v>
                </c:pt>
                <c:pt idx="9">
                  <c:v>99.610109741440667</c:v>
                </c:pt>
                <c:pt idx="10">
                  <c:v>99.651253268440172</c:v>
                </c:pt>
                <c:pt idx="11">
                  <c:v>99.488480751538901</c:v>
                </c:pt>
                <c:pt idx="12">
                  <c:v>99.368558247775582</c:v>
                </c:pt>
                <c:pt idx="13">
                  <c:v>99.155017434035258</c:v>
                </c:pt>
                <c:pt idx="14">
                  <c:v>99.134053265096497</c:v>
                </c:pt>
                <c:pt idx="15">
                  <c:v>99.052764698722214</c:v>
                </c:pt>
                <c:pt idx="16">
                  <c:v>98.962951190235657</c:v>
                </c:pt>
                <c:pt idx="17">
                  <c:v>98.836786867236754</c:v>
                </c:pt>
                <c:pt idx="18">
                  <c:v>98.789136965468629</c:v>
                </c:pt>
                <c:pt idx="19">
                  <c:v>98.667871038632299</c:v>
                </c:pt>
                <c:pt idx="20">
                  <c:v>98.594497606799607</c:v>
                </c:pt>
                <c:pt idx="21">
                  <c:v>98.43708901030756</c:v>
                </c:pt>
                <c:pt idx="22">
                  <c:v>98.48912846313641</c:v>
                </c:pt>
                <c:pt idx="23">
                  <c:v>98.524175224555762</c:v>
                </c:pt>
                <c:pt idx="24">
                  <c:v>98.306672020773291</c:v>
                </c:pt>
                <c:pt idx="25">
                  <c:v>98.161749913281298</c:v>
                </c:pt>
                <c:pt idx="26">
                  <c:v>98.164308487956788</c:v>
                </c:pt>
                <c:pt idx="27">
                  <c:v>98.136894827070307</c:v>
                </c:pt>
                <c:pt idx="28">
                  <c:v>98.07939292429846</c:v>
                </c:pt>
                <c:pt idx="29">
                  <c:v>97.959691259424631</c:v>
                </c:pt>
                <c:pt idx="30">
                  <c:v>98.186020036130699</c:v>
                </c:pt>
                <c:pt idx="31">
                  <c:v>98.277997155864071</c:v>
                </c:pt>
                <c:pt idx="32">
                  <c:v>98.187589993482561</c:v>
                </c:pt>
                <c:pt idx="33">
                  <c:v>98.068665272286225</c:v>
                </c:pt>
                <c:pt idx="34">
                  <c:v>98.185088752361082</c:v>
                </c:pt>
                <c:pt idx="35">
                  <c:v>98.094368269849284</c:v>
                </c:pt>
                <c:pt idx="36">
                  <c:v>98.039796518437896</c:v>
                </c:pt>
                <c:pt idx="37">
                  <c:v>97.968251954085943</c:v>
                </c:pt>
                <c:pt idx="38">
                  <c:v>97.997719162243456</c:v>
                </c:pt>
                <c:pt idx="39">
                  <c:v>97.920885380529185</c:v>
                </c:pt>
                <c:pt idx="40">
                  <c:v>97.878641586642985</c:v>
                </c:pt>
                <c:pt idx="41">
                  <c:v>97.887376005008022</c:v>
                </c:pt>
                <c:pt idx="42">
                  <c:v>97.995549699064227</c:v>
                </c:pt>
                <c:pt idx="43">
                  <c:v>98.051426922154207</c:v>
                </c:pt>
                <c:pt idx="44">
                  <c:v>98.022918215624529</c:v>
                </c:pt>
                <c:pt idx="45">
                  <c:v>97.909004591990382</c:v>
                </c:pt>
                <c:pt idx="46">
                  <c:v>98.058438992420321</c:v>
                </c:pt>
                <c:pt idx="47">
                  <c:v>98.022715611926017</c:v>
                </c:pt>
                <c:pt idx="48">
                  <c:v>98.005836396545305</c:v>
                </c:pt>
                <c:pt idx="49">
                  <c:v>97.854489390417001</c:v>
                </c:pt>
                <c:pt idx="50">
                  <c:v>97.920481875519002</c:v>
                </c:pt>
                <c:pt idx="51">
                  <c:v>97.92597566730511</c:v>
                </c:pt>
                <c:pt idx="52">
                  <c:v>97.844804074531936</c:v>
                </c:pt>
                <c:pt idx="53">
                  <c:v>97.730908440085031</c:v>
                </c:pt>
                <c:pt idx="54">
                  <c:v>97.729892432861519</c:v>
                </c:pt>
                <c:pt idx="55">
                  <c:v>97.621897246890853</c:v>
                </c:pt>
                <c:pt idx="56">
                  <c:v>97.574601536538509</c:v>
                </c:pt>
                <c:pt idx="57">
                  <c:v>97.432426192580451</c:v>
                </c:pt>
                <c:pt idx="58">
                  <c:v>97.520640864274014</c:v>
                </c:pt>
                <c:pt idx="59">
                  <c:v>97.401900517246602</c:v>
                </c:pt>
                <c:pt idx="60">
                  <c:v>97.368117037029961</c:v>
                </c:pt>
                <c:pt idx="61">
                  <c:v>97.392042600383917</c:v>
                </c:pt>
                <c:pt idx="62">
                  <c:v>97.439862834927169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'fylke figur'!$A$80</c:f>
              <c:strCache>
                <c:ptCount val="1"/>
                <c:pt idx="0">
                  <c:v>Møre og Romsdal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figur'!$B$80:$BL$80</c:f>
              <c:numCache>
                <c:formatCode>General</c:formatCode>
                <c:ptCount val="63"/>
                <c:pt idx="0">
                  <c:v>100</c:v>
                </c:pt>
                <c:pt idx="1">
                  <c:v>99.899037083590116</c:v>
                </c:pt>
                <c:pt idx="2">
                  <c:v>99.87472771139592</c:v>
                </c:pt>
                <c:pt idx="3">
                  <c:v>99.794652848557519</c:v>
                </c:pt>
                <c:pt idx="4">
                  <c:v>99.721197400030874</c:v>
                </c:pt>
                <c:pt idx="5">
                  <c:v>99.57864584345208</c:v>
                </c:pt>
                <c:pt idx="6">
                  <c:v>99.556978744598695</c:v>
                </c:pt>
                <c:pt idx="7">
                  <c:v>99.417426618013209</c:v>
                </c:pt>
                <c:pt idx="8">
                  <c:v>99.278739190346968</c:v>
                </c:pt>
                <c:pt idx="9">
                  <c:v>99.128982573099961</c:v>
                </c:pt>
                <c:pt idx="10">
                  <c:v>99.045831082819589</c:v>
                </c:pt>
                <c:pt idx="11">
                  <c:v>98.908335867184846</c:v>
                </c:pt>
                <c:pt idx="12">
                  <c:v>98.855710156486097</c:v>
                </c:pt>
                <c:pt idx="13">
                  <c:v>98.694418776911988</c:v>
                </c:pt>
                <c:pt idx="14">
                  <c:v>98.68073991569517</c:v>
                </c:pt>
                <c:pt idx="15">
                  <c:v>98.561599155344709</c:v>
                </c:pt>
                <c:pt idx="16">
                  <c:v>98.425105642540203</c:v>
                </c:pt>
                <c:pt idx="17">
                  <c:v>98.288384238730956</c:v>
                </c:pt>
                <c:pt idx="18">
                  <c:v>98.159966279891762</c:v>
                </c:pt>
                <c:pt idx="19">
                  <c:v>97.963213285563597</c:v>
                </c:pt>
                <c:pt idx="20">
                  <c:v>97.850158646812517</c:v>
                </c:pt>
                <c:pt idx="21">
                  <c:v>97.754550090245033</c:v>
                </c:pt>
                <c:pt idx="22">
                  <c:v>97.659413828716012</c:v>
                </c:pt>
                <c:pt idx="23">
                  <c:v>97.405813521653428</c:v>
                </c:pt>
                <c:pt idx="24">
                  <c:v>97.247324221585288</c:v>
                </c:pt>
                <c:pt idx="25">
                  <c:v>97.075167722588503</c:v>
                </c:pt>
                <c:pt idx="26">
                  <c:v>96.983790527782162</c:v>
                </c:pt>
                <c:pt idx="27">
                  <c:v>96.777329337614347</c:v>
                </c:pt>
                <c:pt idx="28">
                  <c:v>96.557495377094583</c:v>
                </c:pt>
                <c:pt idx="29">
                  <c:v>96.400150360548466</c:v>
                </c:pt>
                <c:pt idx="30">
                  <c:v>96.30665081352916</c:v>
                </c:pt>
                <c:pt idx="31">
                  <c:v>96.119283241864281</c:v>
                </c:pt>
                <c:pt idx="32">
                  <c:v>95.954616204261015</c:v>
                </c:pt>
                <c:pt idx="33">
                  <c:v>95.837197267329884</c:v>
                </c:pt>
                <c:pt idx="34">
                  <c:v>95.761164566310384</c:v>
                </c:pt>
                <c:pt idx="35">
                  <c:v>95.534109741621322</c:v>
                </c:pt>
                <c:pt idx="36">
                  <c:v>95.463736943815036</c:v>
                </c:pt>
                <c:pt idx="37">
                  <c:v>95.448487743212098</c:v>
                </c:pt>
                <c:pt idx="38">
                  <c:v>95.420210045262237</c:v>
                </c:pt>
                <c:pt idx="39">
                  <c:v>95.226196943493903</c:v>
                </c:pt>
                <c:pt idx="40">
                  <c:v>95.26657806808872</c:v>
                </c:pt>
                <c:pt idx="41">
                  <c:v>95.28227959688688</c:v>
                </c:pt>
                <c:pt idx="42">
                  <c:v>95.226590904951507</c:v>
                </c:pt>
                <c:pt idx="43">
                  <c:v>95.074701975313431</c:v>
                </c:pt>
                <c:pt idx="44">
                  <c:v>95.053162739485344</c:v>
                </c:pt>
                <c:pt idx="45">
                  <c:v>95.005336776592173</c:v>
                </c:pt>
                <c:pt idx="46">
                  <c:v>94.993941465481512</c:v>
                </c:pt>
                <c:pt idx="47">
                  <c:v>94.871026186285164</c:v>
                </c:pt>
                <c:pt idx="48">
                  <c:v>94.809562480173057</c:v>
                </c:pt>
                <c:pt idx="49">
                  <c:v>94.694426581319789</c:v>
                </c:pt>
                <c:pt idx="50">
                  <c:v>94.750473385619372</c:v>
                </c:pt>
                <c:pt idx="51">
                  <c:v>94.677124427947376</c:v>
                </c:pt>
                <c:pt idx="52">
                  <c:v>94.594243739839456</c:v>
                </c:pt>
                <c:pt idx="53">
                  <c:v>94.523841608423638</c:v>
                </c:pt>
                <c:pt idx="54">
                  <c:v>94.458911943152117</c:v>
                </c:pt>
                <c:pt idx="55">
                  <c:v>94.329229581354681</c:v>
                </c:pt>
                <c:pt idx="56">
                  <c:v>94.290926814688063</c:v>
                </c:pt>
                <c:pt idx="57">
                  <c:v>94.222780370701045</c:v>
                </c:pt>
                <c:pt idx="58">
                  <c:v>94.207319374887192</c:v>
                </c:pt>
                <c:pt idx="59">
                  <c:v>94.136204639985422</c:v>
                </c:pt>
                <c:pt idx="60">
                  <c:v>94.035690503905585</c:v>
                </c:pt>
                <c:pt idx="61">
                  <c:v>94.001331838229788</c:v>
                </c:pt>
                <c:pt idx="62">
                  <c:v>93.893892132427155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'fylke figur'!$A$81</c:f>
              <c:strCache>
                <c:ptCount val="1"/>
                <c:pt idx="0">
                  <c:v>Troms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figur'!$B$81:$BL$81</c:f>
              <c:numCache>
                <c:formatCode>General</c:formatCode>
                <c:ptCount val="63"/>
                <c:pt idx="0">
                  <c:v>100</c:v>
                </c:pt>
                <c:pt idx="1">
                  <c:v>100.01278357826152</c:v>
                </c:pt>
                <c:pt idx="2">
                  <c:v>100.06389294067091</c:v>
                </c:pt>
                <c:pt idx="3">
                  <c:v>99.768023919058649</c:v>
                </c:pt>
                <c:pt idx="4">
                  <c:v>99.821190425139889</c:v>
                </c:pt>
                <c:pt idx="5">
                  <c:v>99.714625523629465</c:v>
                </c:pt>
                <c:pt idx="6">
                  <c:v>99.694980981516252</c:v>
                </c:pt>
                <c:pt idx="7">
                  <c:v>99.366005900192292</c:v>
                </c:pt>
                <c:pt idx="8">
                  <c:v>99.281181021283032</c:v>
                </c:pt>
                <c:pt idx="9">
                  <c:v>99.319677164281117</c:v>
                </c:pt>
                <c:pt idx="10">
                  <c:v>99.202140152770397</c:v>
                </c:pt>
                <c:pt idx="11">
                  <c:v>98.99085295705224</c:v>
                </c:pt>
                <c:pt idx="12">
                  <c:v>99.067710496444946</c:v>
                </c:pt>
                <c:pt idx="13">
                  <c:v>99.038629659913397</c:v>
                </c:pt>
                <c:pt idx="14">
                  <c:v>98.863640130271833</c:v>
                </c:pt>
                <c:pt idx="15">
                  <c:v>98.782728931217676</c:v>
                </c:pt>
                <c:pt idx="16">
                  <c:v>98.753710856786824</c:v>
                </c:pt>
                <c:pt idx="17">
                  <c:v>98.67385978952251</c:v>
                </c:pt>
                <c:pt idx="18">
                  <c:v>98.555287593487691</c:v>
                </c:pt>
                <c:pt idx="19">
                  <c:v>98.27306391616554</c:v>
                </c:pt>
                <c:pt idx="20">
                  <c:v>98.209625885715255</c:v>
                </c:pt>
                <c:pt idx="21">
                  <c:v>98.292074934141681</c:v>
                </c:pt>
                <c:pt idx="22">
                  <c:v>98.229377799218042</c:v>
                </c:pt>
                <c:pt idx="23">
                  <c:v>98.0776788001927</c:v>
                </c:pt>
                <c:pt idx="24">
                  <c:v>98.034392826682847</c:v>
                </c:pt>
                <c:pt idx="25">
                  <c:v>97.998949946538175</c:v>
                </c:pt>
                <c:pt idx="26">
                  <c:v>97.833221523459557</c:v>
                </c:pt>
                <c:pt idx="27">
                  <c:v>97.615559505612936</c:v>
                </c:pt>
                <c:pt idx="28">
                  <c:v>97.526165814481729</c:v>
                </c:pt>
                <c:pt idx="29">
                  <c:v>97.338312317964082</c:v>
                </c:pt>
                <c:pt idx="30">
                  <c:v>97.159892888297705</c:v>
                </c:pt>
                <c:pt idx="31">
                  <c:v>96.706227880349672</c:v>
                </c:pt>
                <c:pt idx="32">
                  <c:v>96.688881256562937</c:v>
                </c:pt>
                <c:pt idx="33">
                  <c:v>96.556218049138934</c:v>
                </c:pt>
                <c:pt idx="34">
                  <c:v>96.302319963373293</c:v>
                </c:pt>
                <c:pt idx="35">
                  <c:v>96.08418039658568</c:v>
                </c:pt>
                <c:pt idx="36">
                  <c:v>96.000385313579471</c:v>
                </c:pt>
                <c:pt idx="37">
                  <c:v>95.899727210715426</c:v>
                </c:pt>
                <c:pt idx="38">
                  <c:v>95.81598157839278</c:v>
                </c:pt>
                <c:pt idx="39">
                  <c:v>95.551788197993872</c:v>
                </c:pt>
                <c:pt idx="40">
                  <c:v>95.409260646190873</c:v>
                </c:pt>
                <c:pt idx="41">
                  <c:v>95.366956106674806</c:v>
                </c:pt>
                <c:pt idx="42">
                  <c:v>95.25195020590904</c:v>
                </c:pt>
                <c:pt idx="43">
                  <c:v>94.977819435550316</c:v>
                </c:pt>
                <c:pt idx="44">
                  <c:v>94.843057976929529</c:v>
                </c:pt>
                <c:pt idx="45">
                  <c:v>94.735027693076091</c:v>
                </c:pt>
                <c:pt idx="46">
                  <c:v>94.498994755895367</c:v>
                </c:pt>
                <c:pt idx="47">
                  <c:v>94.263379500885208</c:v>
                </c:pt>
                <c:pt idx="48">
                  <c:v>94.246941445181051</c:v>
                </c:pt>
                <c:pt idx="49">
                  <c:v>94.224900382716854</c:v>
                </c:pt>
                <c:pt idx="50">
                  <c:v>94.102294010313329</c:v>
                </c:pt>
                <c:pt idx="51">
                  <c:v>94.07049603969665</c:v>
                </c:pt>
                <c:pt idx="52">
                  <c:v>94.063302826446261</c:v>
                </c:pt>
                <c:pt idx="53">
                  <c:v>94.124206272400571</c:v>
                </c:pt>
                <c:pt idx="54">
                  <c:v>94.075368186747298</c:v>
                </c:pt>
                <c:pt idx="55">
                  <c:v>93.97153370978792</c:v>
                </c:pt>
                <c:pt idx="56">
                  <c:v>93.945614554852185</c:v>
                </c:pt>
                <c:pt idx="57">
                  <c:v>94.073268558336892</c:v>
                </c:pt>
                <c:pt idx="58">
                  <c:v>93.931853612466085</c:v>
                </c:pt>
                <c:pt idx="59">
                  <c:v>93.702478919133142</c:v>
                </c:pt>
                <c:pt idx="60">
                  <c:v>93.718057692371985</c:v>
                </c:pt>
                <c:pt idx="61">
                  <c:v>93.651544467933263</c:v>
                </c:pt>
                <c:pt idx="62">
                  <c:v>93.489311231960528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'fylke figur'!$A$82</c:f>
              <c:strCache>
                <c:ptCount val="1"/>
                <c:pt idx="0">
                  <c:v>Nord-Trøndelag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figur'!$B$82:$BL$82</c:f>
              <c:numCache>
                <c:formatCode>General</c:formatCode>
                <c:ptCount val="63"/>
                <c:pt idx="0">
                  <c:v>100</c:v>
                </c:pt>
                <c:pt idx="1">
                  <c:v>99.840395187450696</c:v>
                </c:pt>
                <c:pt idx="2">
                  <c:v>99.764414037419726</c:v>
                </c:pt>
                <c:pt idx="3">
                  <c:v>99.661263168752868</c:v>
                </c:pt>
                <c:pt idx="4">
                  <c:v>99.574923899787521</c:v>
                </c:pt>
                <c:pt idx="5">
                  <c:v>99.457855242656024</c:v>
                </c:pt>
                <c:pt idx="6">
                  <c:v>99.438989383633327</c:v>
                </c:pt>
                <c:pt idx="7">
                  <c:v>99.311192602257805</c:v>
                </c:pt>
                <c:pt idx="8">
                  <c:v>99.264729073489292</c:v>
                </c:pt>
                <c:pt idx="9">
                  <c:v>99.119942668066088</c:v>
                </c:pt>
                <c:pt idx="10">
                  <c:v>99.058017526913744</c:v>
                </c:pt>
                <c:pt idx="11">
                  <c:v>98.927357065018882</c:v>
                </c:pt>
                <c:pt idx="12">
                  <c:v>98.778903454304682</c:v>
                </c:pt>
                <c:pt idx="13">
                  <c:v>98.672020264692478</c:v>
                </c:pt>
                <c:pt idx="14">
                  <c:v>98.635673950307037</c:v>
                </c:pt>
                <c:pt idx="15">
                  <c:v>98.537177022011718</c:v>
                </c:pt>
                <c:pt idx="16">
                  <c:v>98.490388062086268</c:v>
                </c:pt>
                <c:pt idx="17">
                  <c:v>98.418351106517449</c:v>
                </c:pt>
                <c:pt idx="18">
                  <c:v>98.47990006693729</c:v>
                </c:pt>
                <c:pt idx="19">
                  <c:v>98.387846141362388</c:v>
                </c:pt>
                <c:pt idx="20">
                  <c:v>98.250985624816849</c:v>
                </c:pt>
                <c:pt idx="21">
                  <c:v>98.202461121022921</c:v>
                </c:pt>
                <c:pt idx="22">
                  <c:v>98.117146552312221</c:v>
                </c:pt>
                <c:pt idx="23">
                  <c:v>97.893199756174809</c:v>
                </c:pt>
                <c:pt idx="24">
                  <c:v>97.715565738912474</c:v>
                </c:pt>
                <c:pt idx="25">
                  <c:v>97.576196598103664</c:v>
                </c:pt>
                <c:pt idx="26">
                  <c:v>97.495306024213818</c:v>
                </c:pt>
                <c:pt idx="27">
                  <c:v>97.173449800283038</c:v>
                </c:pt>
                <c:pt idx="28">
                  <c:v>97.143735879604009</c:v>
                </c:pt>
                <c:pt idx="29">
                  <c:v>96.907170884065422</c:v>
                </c:pt>
                <c:pt idx="30">
                  <c:v>96.808031072265706</c:v>
                </c:pt>
                <c:pt idx="31">
                  <c:v>96.673418500555002</c:v>
                </c:pt>
                <c:pt idx="32">
                  <c:v>96.579930438411196</c:v>
                </c:pt>
                <c:pt idx="33">
                  <c:v>96.33523323085231</c:v>
                </c:pt>
                <c:pt idx="34">
                  <c:v>96.182100574300648</c:v>
                </c:pt>
                <c:pt idx="35">
                  <c:v>96.050380991532222</c:v>
                </c:pt>
                <c:pt idx="36">
                  <c:v>95.95609021859751</c:v>
                </c:pt>
                <c:pt idx="37">
                  <c:v>95.823914393273284</c:v>
                </c:pt>
                <c:pt idx="38">
                  <c:v>95.720053713605409</c:v>
                </c:pt>
                <c:pt idx="39">
                  <c:v>95.547461466460049</c:v>
                </c:pt>
                <c:pt idx="40">
                  <c:v>95.406065882377916</c:v>
                </c:pt>
                <c:pt idx="41">
                  <c:v>94.959596937620233</c:v>
                </c:pt>
                <c:pt idx="42">
                  <c:v>94.87638905318191</c:v>
                </c:pt>
                <c:pt idx="43">
                  <c:v>94.641180817271575</c:v>
                </c:pt>
                <c:pt idx="44">
                  <c:v>94.620710979830065</c:v>
                </c:pt>
                <c:pt idx="45">
                  <c:v>94.379884670196233</c:v>
                </c:pt>
                <c:pt idx="46">
                  <c:v>94.304466730080293</c:v>
                </c:pt>
                <c:pt idx="47">
                  <c:v>94.258710743094596</c:v>
                </c:pt>
                <c:pt idx="48">
                  <c:v>94.25974295149247</c:v>
                </c:pt>
                <c:pt idx="49">
                  <c:v>94.148658424627556</c:v>
                </c:pt>
                <c:pt idx="50">
                  <c:v>94.035253952846389</c:v>
                </c:pt>
                <c:pt idx="51">
                  <c:v>93.788172164013091</c:v>
                </c:pt>
                <c:pt idx="52">
                  <c:v>93.77371274432619</c:v>
                </c:pt>
                <c:pt idx="53">
                  <c:v>93.636685451712339</c:v>
                </c:pt>
                <c:pt idx="54">
                  <c:v>93.576014779054105</c:v>
                </c:pt>
                <c:pt idx="55">
                  <c:v>93.411888459989925</c:v>
                </c:pt>
                <c:pt idx="56">
                  <c:v>93.195213606952819</c:v>
                </c:pt>
                <c:pt idx="57">
                  <c:v>92.948781966249811</c:v>
                </c:pt>
                <c:pt idx="58">
                  <c:v>92.843332403107254</c:v>
                </c:pt>
                <c:pt idx="59">
                  <c:v>92.64267481482446</c:v>
                </c:pt>
                <c:pt idx="60">
                  <c:v>92.577962631090287</c:v>
                </c:pt>
                <c:pt idx="61">
                  <c:v>92.475750051098217</c:v>
                </c:pt>
                <c:pt idx="62">
                  <c:v>92.400092231691886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'fylke figur'!$A$83</c:f>
              <c:strCache>
                <c:ptCount val="1"/>
                <c:pt idx="0">
                  <c:v>Hedmark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figur'!$B$83:$BL$83</c:f>
              <c:numCache>
                <c:formatCode>General</c:formatCode>
                <c:ptCount val="63"/>
                <c:pt idx="0">
                  <c:v>100</c:v>
                </c:pt>
                <c:pt idx="1">
                  <c:v>99.93084373733555</c:v>
                </c:pt>
                <c:pt idx="2">
                  <c:v>99.91193924016109</c:v>
                </c:pt>
                <c:pt idx="3">
                  <c:v>99.983245666727328</c:v>
                </c:pt>
                <c:pt idx="4">
                  <c:v>99.933894375011846</c:v>
                </c:pt>
                <c:pt idx="5">
                  <c:v>99.709132777819434</c:v>
                </c:pt>
                <c:pt idx="6">
                  <c:v>99.565536688532532</c:v>
                </c:pt>
                <c:pt idx="7">
                  <c:v>99.490789415888599</c:v>
                </c:pt>
                <c:pt idx="8">
                  <c:v>99.476345529810487</c:v>
                </c:pt>
                <c:pt idx="9">
                  <c:v>99.235594471403118</c:v>
                </c:pt>
                <c:pt idx="10">
                  <c:v>99.14925428043459</c:v>
                </c:pt>
                <c:pt idx="11">
                  <c:v>98.989344903122984</c:v>
                </c:pt>
                <c:pt idx="12">
                  <c:v>98.982443420052903</c:v>
                </c:pt>
                <c:pt idx="13">
                  <c:v>98.890438051792046</c:v>
                </c:pt>
                <c:pt idx="14">
                  <c:v>98.799360037887908</c:v>
                </c:pt>
                <c:pt idx="15">
                  <c:v>98.690665618151272</c:v>
                </c:pt>
                <c:pt idx="16">
                  <c:v>98.47856573265237</c:v>
                </c:pt>
                <c:pt idx="17">
                  <c:v>98.312299590884479</c:v>
                </c:pt>
                <c:pt idx="18">
                  <c:v>98.163455923173785</c:v>
                </c:pt>
                <c:pt idx="19">
                  <c:v>98.011770122543552</c:v>
                </c:pt>
                <c:pt idx="20">
                  <c:v>97.89719147086231</c:v>
                </c:pt>
                <c:pt idx="21">
                  <c:v>97.70669354138802</c:v>
                </c:pt>
                <c:pt idx="22">
                  <c:v>97.500649598059084</c:v>
                </c:pt>
                <c:pt idx="23">
                  <c:v>97.367990064206055</c:v>
                </c:pt>
                <c:pt idx="24">
                  <c:v>97.240829367672447</c:v>
                </c:pt>
                <c:pt idx="25">
                  <c:v>96.967454862362118</c:v>
                </c:pt>
                <c:pt idx="26">
                  <c:v>96.818475209569399</c:v>
                </c:pt>
                <c:pt idx="27">
                  <c:v>96.665020542898901</c:v>
                </c:pt>
                <c:pt idx="28">
                  <c:v>96.483455604833779</c:v>
                </c:pt>
                <c:pt idx="29">
                  <c:v>96.232374487490318</c:v>
                </c:pt>
                <c:pt idx="30">
                  <c:v>96.017512893707831</c:v>
                </c:pt>
                <c:pt idx="31">
                  <c:v>95.853856518837048</c:v>
                </c:pt>
                <c:pt idx="32">
                  <c:v>95.643784004123361</c:v>
                </c:pt>
                <c:pt idx="33">
                  <c:v>95.39734157637028</c:v>
                </c:pt>
                <c:pt idx="34">
                  <c:v>95.153053276116879</c:v>
                </c:pt>
                <c:pt idx="35">
                  <c:v>94.985802080890323</c:v>
                </c:pt>
                <c:pt idx="36">
                  <c:v>94.796595427038497</c:v>
                </c:pt>
                <c:pt idx="37">
                  <c:v>94.553048722818573</c:v>
                </c:pt>
                <c:pt idx="38">
                  <c:v>94.378648358746332</c:v>
                </c:pt>
                <c:pt idx="39">
                  <c:v>94.172441543109471</c:v>
                </c:pt>
                <c:pt idx="40">
                  <c:v>93.960717332465265</c:v>
                </c:pt>
                <c:pt idx="41">
                  <c:v>93.700721127361263</c:v>
                </c:pt>
                <c:pt idx="42">
                  <c:v>93.556137764060708</c:v>
                </c:pt>
                <c:pt idx="43">
                  <c:v>93.373205779939795</c:v>
                </c:pt>
                <c:pt idx="44">
                  <c:v>93.218858189031423</c:v>
                </c:pt>
                <c:pt idx="45">
                  <c:v>92.969423096299693</c:v>
                </c:pt>
                <c:pt idx="46">
                  <c:v>92.817454709493148</c:v>
                </c:pt>
                <c:pt idx="47">
                  <c:v>92.739784181382859</c:v>
                </c:pt>
                <c:pt idx="48">
                  <c:v>92.554223252842874</c:v>
                </c:pt>
                <c:pt idx="49">
                  <c:v>92.324032212221596</c:v>
                </c:pt>
                <c:pt idx="50">
                  <c:v>92.156008816138652</c:v>
                </c:pt>
                <c:pt idx="51">
                  <c:v>91.920905994150061</c:v>
                </c:pt>
                <c:pt idx="52">
                  <c:v>91.795552618542814</c:v>
                </c:pt>
                <c:pt idx="53">
                  <c:v>91.571565592407097</c:v>
                </c:pt>
                <c:pt idx="54">
                  <c:v>91.435806004051557</c:v>
                </c:pt>
                <c:pt idx="55">
                  <c:v>91.227374369972111</c:v>
                </c:pt>
                <c:pt idx="56">
                  <c:v>91.091897595702036</c:v>
                </c:pt>
                <c:pt idx="57">
                  <c:v>90.900250366662121</c:v>
                </c:pt>
                <c:pt idx="58">
                  <c:v>90.719515201090857</c:v>
                </c:pt>
                <c:pt idx="59">
                  <c:v>90.535937169076746</c:v>
                </c:pt>
                <c:pt idx="60">
                  <c:v>90.424873704886238</c:v>
                </c:pt>
                <c:pt idx="61">
                  <c:v>90.23024166164835</c:v>
                </c:pt>
                <c:pt idx="62">
                  <c:v>90.130690495341128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'fylke figur'!$A$84</c:f>
              <c:strCache>
                <c:ptCount val="1"/>
                <c:pt idx="0">
                  <c:v>Telemark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figur'!$B$84:$BL$84</c:f>
              <c:numCache>
                <c:formatCode>General</c:formatCode>
                <c:ptCount val="63"/>
                <c:pt idx="0">
                  <c:v>100</c:v>
                </c:pt>
                <c:pt idx="1">
                  <c:v>99.811980248491594</c:v>
                </c:pt>
                <c:pt idx="2">
                  <c:v>99.727553374998834</c:v>
                </c:pt>
                <c:pt idx="3">
                  <c:v>99.822911258172795</c:v>
                </c:pt>
                <c:pt idx="4">
                  <c:v>99.774043221124884</c:v>
                </c:pt>
                <c:pt idx="5">
                  <c:v>99.696423572714252</c:v>
                </c:pt>
                <c:pt idx="6">
                  <c:v>99.581198914703634</c:v>
                </c:pt>
                <c:pt idx="7">
                  <c:v>99.430160381010495</c:v>
                </c:pt>
                <c:pt idx="8">
                  <c:v>99.391561508493652</c:v>
                </c:pt>
                <c:pt idx="9">
                  <c:v>99.242756746962414</c:v>
                </c:pt>
                <c:pt idx="10">
                  <c:v>99.085807436202487</c:v>
                </c:pt>
                <c:pt idx="11">
                  <c:v>99.014069512334402</c:v>
                </c:pt>
                <c:pt idx="12">
                  <c:v>98.876198912573855</c:v>
                </c:pt>
                <c:pt idx="13">
                  <c:v>98.788862828997424</c:v>
                </c:pt>
                <c:pt idx="14">
                  <c:v>98.685549516507479</c:v>
                </c:pt>
                <c:pt idx="15">
                  <c:v>98.561953892086294</c:v>
                </c:pt>
                <c:pt idx="16">
                  <c:v>98.462020177765282</c:v>
                </c:pt>
                <c:pt idx="17">
                  <c:v>98.312024406524273</c:v>
                </c:pt>
                <c:pt idx="18">
                  <c:v>98.253328948111957</c:v>
                </c:pt>
                <c:pt idx="19">
                  <c:v>98.145722693156827</c:v>
                </c:pt>
                <c:pt idx="20">
                  <c:v>97.970759437613481</c:v>
                </c:pt>
                <c:pt idx="21">
                  <c:v>97.728855329633575</c:v>
                </c:pt>
                <c:pt idx="22">
                  <c:v>97.520241321769646</c:v>
                </c:pt>
                <c:pt idx="23">
                  <c:v>97.323775009124631</c:v>
                </c:pt>
                <c:pt idx="24">
                  <c:v>97.157700547407231</c:v>
                </c:pt>
                <c:pt idx="25">
                  <c:v>96.946879219845783</c:v>
                </c:pt>
                <c:pt idx="26">
                  <c:v>96.745398632674636</c:v>
                </c:pt>
                <c:pt idx="27">
                  <c:v>96.540694671375675</c:v>
                </c:pt>
                <c:pt idx="28">
                  <c:v>96.325893525918687</c:v>
                </c:pt>
                <c:pt idx="29">
                  <c:v>96.078211305710752</c:v>
                </c:pt>
                <c:pt idx="30">
                  <c:v>95.94749706334926</c:v>
                </c:pt>
                <c:pt idx="31">
                  <c:v>95.713730541179828</c:v>
                </c:pt>
                <c:pt idx="32">
                  <c:v>95.507789286750707</c:v>
                </c:pt>
                <c:pt idx="33">
                  <c:v>95.259316285522672</c:v>
                </c:pt>
                <c:pt idx="34">
                  <c:v>95.08000092337754</c:v>
                </c:pt>
                <c:pt idx="35">
                  <c:v>94.870900755977615</c:v>
                </c:pt>
                <c:pt idx="36">
                  <c:v>94.734287504474565</c:v>
                </c:pt>
                <c:pt idx="37">
                  <c:v>94.51442964846801</c:v>
                </c:pt>
                <c:pt idx="38">
                  <c:v>94.305695214329887</c:v>
                </c:pt>
                <c:pt idx="39">
                  <c:v>94.147052354906876</c:v>
                </c:pt>
                <c:pt idx="40">
                  <c:v>93.966321489038279</c:v>
                </c:pt>
                <c:pt idx="41">
                  <c:v>93.782079330262036</c:v>
                </c:pt>
                <c:pt idx="42">
                  <c:v>93.737318767467414</c:v>
                </c:pt>
                <c:pt idx="43">
                  <c:v>93.487196397751376</c:v>
                </c:pt>
                <c:pt idx="44">
                  <c:v>93.30637789232135</c:v>
                </c:pt>
                <c:pt idx="45">
                  <c:v>93.03587569492872</c:v>
                </c:pt>
                <c:pt idx="46">
                  <c:v>92.872138505302289</c:v>
                </c:pt>
                <c:pt idx="47">
                  <c:v>92.692011706453684</c:v>
                </c:pt>
                <c:pt idx="48">
                  <c:v>92.53546759107526</c:v>
                </c:pt>
                <c:pt idx="49">
                  <c:v>92.297262836263869</c:v>
                </c:pt>
                <c:pt idx="50">
                  <c:v>92.164342203320444</c:v>
                </c:pt>
                <c:pt idx="51">
                  <c:v>91.909415528093135</c:v>
                </c:pt>
                <c:pt idx="52">
                  <c:v>91.809502038920371</c:v>
                </c:pt>
                <c:pt idx="53">
                  <c:v>91.564234874655412</c:v>
                </c:pt>
                <c:pt idx="54">
                  <c:v>91.469963657800335</c:v>
                </c:pt>
                <c:pt idx="55">
                  <c:v>91.227869699258846</c:v>
                </c:pt>
                <c:pt idx="56">
                  <c:v>91.072330831376576</c:v>
                </c:pt>
                <c:pt idx="57">
                  <c:v>90.91802174689407</c:v>
                </c:pt>
                <c:pt idx="58">
                  <c:v>90.781499422793274</c:v>
                </c:pt>
                <c:pt idx="59">
                  <c:v>90.53205264737214</c:v>
                </c:pt>
                <c:pt idx="60">
                  <c:v>90.32615024162348</c:v>
                </c:pt>
                <c:pt idx="61">
                  <c:v>90.105123180745039</c:v>
                </c:pt>
                <c:pt idx="62">
                  <c:v>90.021471788359221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'fylke figur'!$A$85</c:f>
              <c:strCache>
                <c:ptCount val="1"/>
                <c:pt idx="0">
                  <c:v>Oppland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figur'!$B$85:$BL$85</c:f>
              <c:numCache>
                <c:formatCode>General</c:formatCode>
                <c:ptCount val="63"/>
                <c:pt idx="0">
                  <c:v>100</c:v>
                </c:pt>
                <c:pt idx="1">
                  <c:v>99.891323629420725</c:v>
                </c:pt>
                <c:pt idx="2">
                  <c:v>99.863412677009833</c:v>
                </c:pt>
                <c:pt idx="3">
                  <c:v>99.843737930785338</c:v>
                </c:pt>
                <c:pt idx="4">
                  <c:v>99.809881809142084</c:v>
                </c:pt>
                <c:pt idx="5">
                  <c:v>99.694245463029461</c:v>
                </c:pt>
                <c:pt idx="6">
                  <c:v>99.480962336559259</c:v>
                </c:pt>
                <c:pt idx="7">
                  <c:v>99.384082858338203</c:v>
                </c:pt>
                <c:pt idx="8">
                  <c:v>99.239555089382407</c:v>
                </c:pt>
                <c:pt idx="9">
                  <c:v>99.062279332378722</c:v>
                </c:pt>
                <c:pt idx="10">
                  <c:v>98.921674716520741</c:v>
                </c:pt>
                <c:pt idx="11">
                  <c:v>98.934942596943614</c:v>
                </c:pt>
                <c:pt idx="12">
                  <c:v>98.815692403157584</c:v>
                </c:pt>
                <c:pt idx="13">
                  <c:v>98.74579295611251</c:v>
                </c:pt>
                <c:pt idx="14">
                  <c:v>98.648391244273768</c:v>
                </c:pt>
                <c:pt idx="15">
                  <c:v>98.499590463645148</c:v>
                </c:pt>
                <c:pt idx="16">
                  <c:v>98.349059457591864</c:v>
                </c:pt>
                <c:pt idx="17">
                  <c:v>98.167816055194308</c:v>
                </c:pt>
                <c:pt idx="18">
                  <c:v>97.916183950229964</c:v>
                </c:pt>
                <c:pt idx="19">
                  <c:v>97.710863661981307</c:v>
                </c:pt>
                <c:pt idx="20">
                  <c:v>97.461234835046156</c:v>
                </c:pt>
                <c:pt idx="21">
                  <c:v>97.314818440933692</c:v>
                </c:pt>
                <c:pt idx="22">
                  <c:v>97.104707673059167</c:v>
                </c:pt>
                <c:pt idx="23">
                  <c:v>96.943839469452769</c:v>
                </c:pt>
                <c:pt idx="24">
                  <c:v>96.762118306771356</c:v>
                </c:pt>
                <c:pt idx="25">
                  <c:v>96.561484308922317</c:v>
                </c:pt>
                <c:pt idx="26">
                  <c:v>96.237674658357932</c:v>
                </c:pt>
                <c:pt idx="27">
                  <c:v>95.96596393642109</c:v>
                </c:pt>
                <c:pt idx="28">
                  <c:v>95.828945568347137</c:v>
                </c:pt>
                <c:pt idx="29">
                  <c:v>95.561692623025721</c:v>
                </c:pt>
                <c:pt idx="30">
                  <c:v>95.328066760702214</c:v>
                </c:pt>
                <c:pt idx="31">
                  <c:v>95.130787114767344</c:v>
                </c:pt>
                <c:pt idx="32">
                  <c:v>95.005778500438112</c:v>
                </c:pt>
                <c:pt idx="33">
                  <c:v>94.726289740088248</c:v>
                </c:pt>
                <c:pt idx="34">
                  <c:v>94.480225230137023</c:v>
                </c:pt>
                <c:pt idx="35">
                  <c:v>94.255006241334712</c:v>
                </c:pt>
                <c:pt idx="36">
                  <c:v>94.109268131660144</c:v>
                </c:pt>
                <c:pt idx="37">
                  <c:v>93.897891809134421</c:v>
                </c:pt>
                <c:pt idx="38">
                  <c:v>93.812715427458599</c:v>
                </c:pt>
                <c:pt idx="39">
                  <c:v>93.63989859479139</c:v>
                </c:pt>
                <c:pt idx="40">
                  <c:v>93.435538777176234</c:v>
                </c:pt>
                <c:pt idx="41">
                  <c:v>93.26788648435469</c:v>
                </c:pt>
                <c:pt idx="42">
                  <c:v>93.079274146218324</c:v>
                </c:pt>
                <c:pt idx="43">
                  <c:v>92.83721737015297</c:v>
                </c:pt>
                <c:pt idx="44">
                  <c:v>92.690004557708932</c:v>
                </c:pt>
                <c:pt idx="45">
                  <c:v>92.501659114191597</c:v>
                </c:pt>
                <c:pt idx="46">
                  <c:v>92.403580765008044</c:v>
                </c:pt>
                <c:pt idx="47">
                  <c:v>92.181398504563091</c:v>
                </c:pt>
                <c:pt idx="48">
                  <c:v>91.992159239806426</c:v>
                </c:pt>
                <c:pt idx="49">
                  <c:v>91.708618038459136</c:v>
                </c:pt>
                <c:pt idx="50">
                  <c:v>91.440248689390742</c:v>
                </c:pt>
                <c:pt idx="51">
                  <c:v>91.157960971202399</c:v>
                </c:pt>
                <c:pt idx="52">
                  <c:v>90.852939744145161</c:v>
                </c:pt>
                <c:pt idx="53">
                  <c:v>90.652596955548603</c:v>
                </c:pt>
                <c:pt idx="54">
                  <c:v>90.447404254929737</c:v>
                </c:pt>
                <c:pt idx="55">
                  <c:v>90.275810119324049</c:v>
                </c:pt>
                <c:pt idx="56">
                  <c:v>90.096945359488771</c:v>
                </c:pt>
                <c:pt idx="57">
                  <c:v>89.980031998082993</c:v>
                </c:pt>
                <c:pt idx="58">
                  <c:v>89.866425627668164</c:v>
                </c:pt>
                <c:pt idx="59">
                  <c:v>89.740790593723233</c:v>
                </c:pt>
                <c:pt idx="60">
                  <c:v>89.575497582599795</c:v>
                </c:pt>
                <c:pt idx="61">
                  <c:v>89.385091553746463</c:v>
                </c:pt>
                <c:pt idx="62">
                  <c:v>89.152452777349737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'fylke figur'!$A$86</c:f>
              <c:strCache>
                <c:ptCount val="1"/>
                <c:pt idx="0">
                  <c:v>Finnmark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figur'!$B$86:$BL$86</c:f>
              <c:numCache>
                <c:formatCode>General</c:formatCode>
                <c:ptCount val="63"/>
                <c:pt idx="0">
                  <c:v>100</c:v>
                </c:pt>
                <c:pt idx="1">
                  <c:v>99.647127388272153</c:v>
                </c:pt>
                <c:pt idx="2">
                  <c:v>99.811978044489265</c:v>
                </c:pt>
                <c:pt idx="3">
                  <c:v>99.553705940857256</c:v>
                </c:pt>
                <c:pt idx="4">
                  <c:v>99.387123923081461</c:v>
                </c:pt>
                <c:pt idx="5">
                  <c:v>99.139418923854677</c:v>
                </c:pt>
                <c:pt idx="6">
                  <c:v>98.910734982333736</c:v>
                </c:pt>
                <c:pt idx="7">
                  <c:v>98.807098223899445</c:v>
                </c:pt>
                <c:pt idx="8">
                  <c:v>98.517375483175584</c:v>
                </c:pt>
                <c:pt idx="9">
                  <c:v>98.339208473516464</c:v>
                </c:pt>
                <c:pt idx="10">
                  <c:v>98.174642154374212</c:v>
                </c:pt>
                <c:pt idx="11">
                  <c:v>97.818163255267109</c:v>
                </c:pt>
                <c:pt idx="12">
                  <c:v>97.589850071164747</c:v>
                </c:pt>
                <c:pt idx="13">
                  <c:v>97.318158025030499</c:v>
                </c:pt>
                <c:pt idx="14">
                  <c:v>96.9932018019325</c:v>
                </c:pt>
                <c:pt idx="15">
                  <c:v>96.725648210300591</c:v>
                </c:pt>
                <c:pt idx="16">
                  <c:v>96.606094816309749</c:v>
                </c:pt>
                <c:pt idx="17">
                  <c:v>96.415402557426191</c:v>
                </c:pt>
                <c:pt idx="18">
                  <c:v>96.148885781107452</c:v>
                </c:pt>
                <c:pt idx="19">
                  <c:v>95.983793439111636</c:v>
                </c:pt>
                <c:pt idx="20">
                  <c:v>95.830260703807269</c:v>
                </c:pt>
                <c:pt idx="21">
                  <c:v>95.642258293604428</c:v>
                </c:pt>
                <c:pt idx="22">
                  <c:v>95.422846569925369</c:v>
                </c:pt>
                <c:pt idx="23">
                  <c:v>95.205224253194899</c:v>
                </c:pt>
                <c:pt idx="24">
                  <c:v>94.985585087643699</c:v>
                </c:pt>
                <c:pt idx="25">
                  <c:v>94.608955164889821</c:v>
                </c:pt>
                <c:pt idx="26">
                  <c:v>94.395592238640958</c:v>
                </c:pt>
                <c:pt idx="27">
                  <c:v>94.069133395248258</c:v>
                </c:pt>
                <c:pt idx="28">
                  <c:v>93.804244220060369</c:v>
                </c:pt>
                <c:pt idx="29">
                  <c:v>93.40878479326264</c:v>
                </c:pt>
                <c:pt idx="30">
                  <c:v>93.194317660706403</c:v>
                </c:pt>
                <c:pt idx="31">
                  <c:v>92.612117479818437</c:v>
                </c:pt>
                <c:pt idx="32">
                  <c:v>92.355292835324903</c:v>
                </c:pt>
                <c:pt idx="33">
                  <c:v>92.134573171073683</c:v>
                </c:pt>
                <c:pt idx="34">
                  <c:v>91.941500635477013</c:v>
                </c:pt>
                <c:pt idx="35">
                  <c:v>91.486958690573118</c:v>
                </c:pt>
                <c:pt idx="36">
                  <c:v>91.277725849443414</c:v>
                </c:pt>
                <c:pt idx="37">
                  <c:v>91.073643999379712</c:v>
                </c:pt>
                <c:pt idx="38">
                  <c:v>90.928017201227561</c:v>
                </c:pt>
                <c:pt idx="39">
                  <c:v>90.706318255334224</c:v>
                </c:pt>
                <c:pt idx="40">
                  <c:v>90.622973350355664</c:v>
                </c:pt>
                <c:pt idx="41">
                  <c:v>90.498793405854073</c:v>
                </c:pt>
                <c:pt idx="42">
                  <c:v>90.257920066333526</c:v>
                </c:pt>
                <c:pt idx="43">
                  <c:v>90.126741468133389</c:v>
                </c:pt>
                <c:pt idx="44">
                  <c:v>90.168094836012443</c:v>
                </c:pt>
                <c:pt idx="45">
                  <c:v>89.97096132058229</c:v>
                </c:pt>
                <c:pt idx="46">
                  <c:v>89.761105658379975</c:v>
                </c:pt>
                <c:pt idx="47">
                  <c:v>89.511058774926227</c:v>
                </c:pt>
                <c:pt idx="48">
                  <c:v>89.430814616424314</c:v>
                </c:pt>
                <c:pt idx="49">
                  <c:v>89.349098905470839</c:v>
                </c:pt>
                <c:pt idx="50">
                  <c:v>89.414717273212716</c:v>
                </c:pt>
                <c:pt idx="51">
                  <c:v>89.369030332065307</c:v>
                </c:pt>
                <c:pt idx="52">
                  <c:v>89.166495958097997</c:v>
                </c:pt>
                <c:pt idx="53">
                  <c:v>89.157581787431567</c:v>
                </c:pt>
                <c:pt idx="54">
                  <c:v>89.036350197067861</c:v>
                </c:pt>
                <c:pt idx="55">
                  <c:v>88.901640096157365</c:v>
                </c:pt>
                <c:pt idx="56">
                  <c:v>88.954082810600298</c:v>
                </c:pt>
                <c:pt idx="57">
                  <c:v>88.818918658273574</c:v>
                </c:pt>
                <c:pt idx="58">
                  <c:v>88.765490770187341</c:v>
                </c:pt>
                <c:pt idx="59">
                  <c:v>88.546641772988224</c:v>
                </c:pt>
                <c:pt idx="60">
                  <c:v>88.442507211503155</c:v>
                </c:pt>
                <c:pt idx="61">
                  <c:v>88.317771847634205</c:v>
                </c:pt>
                <c:pt idx="62">
                  <c:v>88.165497431024008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'fylke figur'!$A$87</c:f>
              <c:strCache>
                <c:ptCount val="1"/>
                <c:pt idx="0">
                  <c:v>Sogn og Fjordane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figur'!$B$87:$BL$87</c:f>
              <c:numCache>
                <c:formatCode>General</c:formatCode>
                <c:ptCount val="63"/>
                <c:pt idx="0">
                  <c:v>100</c:v>
                </c:pt>
                <c:pt idx="1">
                  <c:v>99.81472909248734</c:v>
                </c:pt>
                <c:pt idx="2">
                  <c:v>99.634709791673785</c:v>
                </c:pt>
                <c:pt idx="3">
                  <c:v>99.460407806578644</c:v>
                </c:pt>
                <c:pt idx="4">
                  <c:v>99.387283262019551</c:v>
                </c:pt>
                <c:pt idx="5">
                  <c:v>99.191471390976432</c:v>
                </c:pt>
                <c:pt idx="6">
                  <c:v>98.954770435981061</c:v>
                </c:pt>
                <c:pt idx="7">
                  <c:v>98.710529271146584</c:v>
                </c:pt>
                <c:pt idx="8">
                  <c:v>98.628889893982702</c:v>
                </c:pt>
                <c:pt idx="9">
                  <c:v>98.50035119724096</c:v>
                </c:pt>
                <c:pt idx="10">
                  <c:v>98.196924666669574</c:v>
                </c:pt>
                <c:pt idx="11">
                  <c:v>98.05550675206176</c:v>
                </c:pt>
                <c:pt idx="12">
                  <c:v>98.013800149482634</c:v>
                </c:pt>
                <c:pt idx="13">
                  <c:v>97.919419975250719</c:v>
                </c:pt>
                <c:pt idx="14">
                  <c:v>97.818881722381448</c:v>
                </c:pt>
                <c:pt idx="15">
                  <c:v>97.53976575480651</c:v>
                </c:pt>
                <c:pt idx="16">
                  <c:v>97.479399219804236</c:v>
                </c:pt>
                <c:pt idx="17">
                  <c:v>97.253820582503778</c:v>
                </c:pt>
                <c:pt idx="18">
                  <c:v>97.044688331199438</c:v>
                </c:pt>
                <c:pt idx="19">
                  <c:v>96.785262836526542</c:v>
                </c:pt>
                <c:pt idx="20">
                  <c:v>96.655903178281477</c:v>
                </c:pt>
                <c:pt idx="21">
                  <c:v>96.417278667758268</c:v>
                </c:pt>
                <c:pt idx="22">
                  <c:v>96.24145523081404</c:v>
                </c:pt>
                <c:pt idx="23">
                  <c:v>95.8490272156033</c:v>
                </c:pt>
                <c:pt idx="24">
                  <c:v>95.621307100768803</c:v>
                </c:pt>
                <c:pt idx="25">
                  <c:v>95.294904006758301</c:v>
                </c:pt>
                <c:pt idx="26">
                  <c:v>95.06288330754316</c:v>
                </c:pt>
                <c:pt idx="27">
                  <c:v>94.602126294340763</c:v>
                </c:pt>
                <c:pt idx="28">
                  <c:v>94.38026679358461</c:v>
                </c:pt>
                <c:pt idx="29">
                  <c:v>94.126364253809129</c:v>
                </c:pt>
                <c:pt idx="30">
                  <c:v>93.833995926496598</c:v>
                </c:pt>
                <c:pt idx="31">
                  <c:v>93.549846632885988</c:v>
                </c:pt>
                <c:pt idx="32">
                  <c:v>93.320908212327637</c:v>
                </c:pt>
                <c:pt idx="33">
                  <c:v>93.036080749440202</c:v>
                </c:pt>
                <c:pt idx="34">
                  <c:v>92.810059438859724</c:v>
                </c:pt>
                <c:pt idx="35">
                  <c:v>92.416024249017724</c:v>
                </c:pt>
                <c:pt idx="36">
                  <c:v>92.285392385846905</c:v>
                </c:pt>
                <c:pt idx="37">
                  <c:v>92.070012975711933</c:v>
                </c:pt>
                <c:pt idx="38">
                  <c:v>92.072969011698305</c:v>
                </c:pt>
                <c:pt idx="39">
                  <c:v>91.813544515428163</c:v>
                </c:pt>
                <c:pt idx="40">
                  <c:v>91.699159813521959</c:v>
                </c:pt>
                <c:pt idx="41">
                  <c:v>91.612162979731536</c:v>
                </c:pt>
                <c:pt idx="42">
                  <c:v>91.503463308605362</c:v>
                </c:pt>
                <c:pt idx="43">
                  <c:v>91.236422555177171</c:v>
                </c:pt>
                <c:pt idx="44">
                  <c:v>91.101452774080641</c:v>
                </c:pt>
                <c:pt idx="45">
                  <c:v>90.906480783415645</c:v>
                </c:pt>
                <c:pt idx="46">
                  <c:v>90.75408840774341</c:v>
                </c:pt>
                <c:pt idx="47">
                  <c:v>90.455172525464377</c:v>
                </c:pt>
                <c:pt idx="48">
                  <c:v>90.286458513477967</c:v>
                </c:pt>
                <c:pt idx="49">
                  <c:v>90.064019001676073</c:v>
                </c:pt>
                <c:pt idx="50">
                  <c:v>89.901881396548475</c:v>
                </c:pt>
                <c:pt idx="51">
                  <c:v>89.699105599745849</c:v>
                </c:pt>
                <c:pt idx="52">
                  <c:v>89.528400484076556</c:v>
                </c:pt>
                <c:pt idx="53">
                  <c:v>89.305275967131024</c:v>
                </c:pt>
                <c:pt idx="54">
                  <c:v>89.160722165483349</c:v>
                </c:pt>
                <c:pt idx="55">
                  <c:v>88.875394743777406</c:v>
                </c:pt>
                <c:pt idx="56">
                  <c:v>88.731669816052872</c:v>
                </c:pt>
                <c:pt idx="57">
                  <c:v>88.528788500621573</c:v>
                </c:pt>
                <c:pt idx="58">
                  <c:v>88.242997017992323</c:v>
                </c:pt>
                <c:pt idx="59">
                  <c:v>88.018568869395949</c:v>
                </c:pt>
                <c:pt idx="60">
                  <c:v>87.922058680890601</c:v>
                </c:pt>
                <c:pt idx="61">
                  <c:v>87.774506839594295</c:v>
                </c:pt>
                <c:pt idx="62">
                  <c:v>87.741322291451638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'fylke figur'!$A$88</c:f>
              <c:strCache>
                <c:ptCount val="1"/>
                <c:pt idx="0">
                  <c:v>Nordland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'fylke figur'!$B$68:$BL$68</c:f>
              <c:numCache>
                <c:formatCode>General</c:formatCode>
                <c:ptCount val="63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</c:numCache>
            </c:numRef>
          </c:cat>
          <c:val>
            <c:numRef>
              <c:f>'fylke figur'!$B$88:$BL$88</c:f>
              <c:numCache>
                <c:formatCode>General</c:formatCode>
                <c:ptCount val="63"/>
                <c:pt idx="0">
                  <c:v>100</c:v>
                </c:pt>
                <c:pt idx="1">
                  <c:v>99.765518750746864</c:v>
                </c:pt>
                <c:pt idx="2">
                  <c:v>99.700777201253061</c:v>
                </c:pt>
                <c:pt idx="3">
                  <c:v>99.241530497371542</c:v>
                </c:pt>
                <c:pt idx="4">
                  <c:v>99.055873970138364</c:v>
                </c:pt>
                <c:pt idx="5">
                  <c:v>98.890020456870317</c:v>
                </c:pt>
                <c:pt idx="6">
                  <c:v>98.733312395930056</c:v>
                </c:pt>
                <c:pt idx="7">
                  <c:v>98.413126600768166</c:v>
                </c:pt>
                <c:pt idx="8">
                  <c:v>98.267314871489717</c:v>
                </c:pt>
                <c:pt idx="9">
                  <c:v>98.022216049994839</c:v>
                </c:pt>
                <c:pt idx="10">
                  <c:v>97.852189680250802</c:v>
                </c:pt>
                <c:pt idx="11">
                  <c:v>97.562730478392254</c:v>
                </c:pt>
                <c:pt idx="12">
                  <c:v>97.433335471583348</c:v>
                </c:pt>
                <c:pt idx="13">
                  <c:v>97.287784170896145</c:v>
                </c:pt>
                <c:pt idx="14">
                  <c:v>97.169910106608128</c:v>
                </c:pt>
                <c:pt idx="15">
                  <c:v>96.980471980884673</c:v>
                </c:pt>
                <c:pt idx="16">
                  <c:v>96.935533308236415</c:v>
                </c:pt>
                <c:pt idx="17">
                  <c:v>96.810411093506175</c:v>
                </c:pt>
                <c:pt idx="18">
                  <c:v>96.649142232099081</c:v>
                </c:pt>
                <c:pt idx="19">
                  <c:v>96.378739977667777</c:v>
                </c:pt>
                <c:pt idx="20">
                  <c:v>96.250657394501019</c:v>
                </c:pt>
                <c:pt idx="21">
                  <c:v>96.016860639759997</c:v>
                </c:pt>
                <c:pt idx="22">
                  <c:v>95.836069483898825</c:v>
                </c:pt>
                <c:pt idx="23">
                  <c:v>95.497560654468529</c:v>
                </c:pt>
                <c:pt idx="24">
                  <c:v>95.317415074852335</c:v>
                </c:pt>
                <c:pt idx="25">
                  <c:v>95.050668475075611</c:v>
                </c:pt>
                <c:pt idx="26">
                  <c:v>94.772765396401155</c:v>
                </c:pt>
                <c:pt idx="27">
                  <c:v>94.385527827378041</c:v>
                </c:pt>
                <c:pt idx="28">
                  <c:v>94.155966686151359</c:v>
                </c:pt>
                <c:pt idx="29">
                  <c:v>93.81610391214133</c:v>
                </c:pt>
                <c:pt idx="30">
                  <c:v>93.555150728757923</c:v>
                </c:pt>
                <c:pt idx="31">
                  <c:v>93.126184677701303</c:v>
                </c:pt>
                <c:pt idx="32">
                  <c:v>92.868291779259749</c:v>
                </c:pt>
                <c:pt idx="33">
                  <c:v>92.506061807772255</c:v>
                </c:pt>
                <c:pt idx="34">
                  <c:v>92.297309306068982</c:v>
                </c:pt>
                <c:pt idx="35">
                  <c:v>91.8929883130413</c:v>
                </c:pt>
                <c:pt idx="36">
                  <c:v>91.816778964757759</c:v>
                </c:pt>
                <c:pt idx="37">
                  <c:v>91.675234276102643</c:v>
                </c:pt>
                <c:pt idx="38">
                  <c:v>91.531289338504507</c:v>
                </c:pt>
                <c:pt idx="39">
                  <c:v>91.289584269902022</c:v>
                </c:pt>
                <c:pt idx="40">
                  <c:v>91.046062477170253</c:v>
                </c:pt>
                <c:pt idx="41">
                  <c:v>90.843559311705917</c:v>
                </c:pt>
                <c:pt idx="42">
                  <c:v>90.706616247522661</c:v>
                </c:pt>
                <c:pt idx="43">
                  <c:v>90.417801624051464</c:v>
                </c:pt>
                <c:pt idx="44">
                  <c:v>90.280749985604459</c:v>
                </c:pt>
                <c:pt idx="45">
                  <c:v>90.058215971095322</c:v>
                </c:pt>
                <c:pt idx="46">
                  <c:v>89.954999986415345</c:v>
                </c:pt>
                <c:pt idx="47">
                  <c:v>89.620235511926055</c:v>
                </c:pt>
                <c:pt idx="48">
                  <c:v>89.484041127268313</c:v>
                </c:pt>
                <c:pt idx="49">
                  <c:v>89.285332701613441</c:v>
                </c:pt>
                <c:pt idx="50">
                  <c:v>89.136397465154417</c:v>
                </c:pt>
                <c:pt idx="51">
                  <c:v>88.892735376005945</c:v>
                </c:pt>
                <c:pt idx="52">
                  <c:v>88.803848646725484</c:v>
                </c:pt>
                <c:pt idx="53">
                  <c:v>88.685240799017819</c:v>
                </c:pt>
                <c:pt idx="54">
                  <c:v>88.599179762518148</c:v>
                </c:pt>
                <c:pt idx="55">
                  <c:v>88.3557664090971</c:v>
                </c:pt>
                <c:pt idx="56">
                  <c:v>88.263413599973177</c:v>
                </c:pt>
                <c:pt idx="57">
                  <c:v>88.110478336584976</c:v>
                </c:pt>
                <c:pt idx="58">
                  <c:v>87.966262069191401</c:v>
                </c:pt>
                <c:pt idx="59">
                  <c:v>87.663811720302434</c:v>
                </c:pt>
                <c:pt idx="60">
                  <c:v>87.585577794838755</c:v>
                </c:pt>
                <c:pt idx="61">
                  <c:v>87.407733155532853</c:v>
                </c:pt>
                <c:pt idx="62">
                  <c:v>87.236491248593282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215168"/>
        <c:axId val="222215560"/>
      </c:lineChart>
      <c:catAx>
        <c:axId val="2222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triangle"/>
            <a:tailEnd type="triangle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215560"/>
        <c:crosses val="autoZero"/>
        <c:auto val="1"/>
        <c:lblAlgn val="ctr"/>
        <c:lblOffset val="100"/>
        <c:noMultiLvlLbl val="0"/>
      </c:catAx>
      <c:valAx>
        <c:axId val="222215560"/>
        <c:scaling>
          <c:orientation val="minMax"/>
          <c:max val="112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21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80924000522032"/>
          <c:y val="3.7000974878140233E-2"/>
          <c:w val="0.36183234001827125"/>
          <c:h val="0.82338867641544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[Verdiskapning 2.1.xlsx]Prod bransjer!Pivottabell2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0691078410305048"/>
          <c:y val="4.005701637164806E-2"/>
          <c:w val="0.48801142868688879"/>
          <c:h val="0.91441168448695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'Prod bransjer'!$B$1:$B$2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'Prod bransjer'!$A$3:$A$29</c:f>
              <c:strCache>
                <c:ptCount val="26"/>
                <c:pt idx="0">
                  <c:v>Servering</c:v>
                </c:pt>
                <c:pt idx="1">
                  <c:v>Overnatting</c:v>
                </c:pt>
                <c:pt idx="2">
                  <c:v>Aktivitet</c:v>
                </c:pt>
                <c:pt idx="3">
                  <c:v>Handel</c:v>
                </c:pt>
                <c:pt idx="4">
                  <c:v>Utleie av arbeidskraft</c:v>
                </c:pt>
                <c:pt idx="5">
                  <c:v>Lokal</c:v>
                </c:pt>
                <c:pt idx="6">
                  <c:v>Landbruk</c:v>
                </c:pt>
                <c:pt idx="7">
                  <c:v>Kommune</c:v>
                </c:pt>
                <c:pt idx="8">
                  <c:v>Næringsmidler</c:v>
                </c:pt>
                <c:pt idx="9">
                  <c:v>Anna industri</c:v>
                </c:pt>
                <c:pt idx="10">
                  <c:v>Bygg og anlegg</c:v>
                </c:pt>
                <c:pt idx="11">
                  <c:v>Stat</c:v>
                </c:pt>
                <c:pt idx="12">
                  <c:v>Forr tjenesteyting</c:v>
                </c:pt>
                <c:pt idx="13">
                  <c:v>Diverse</c:v>
                </c:pt>
                <c:pt idx="14">
                  <c:v>Verkstedindustri</c:v>
                </c:pt>
                <c:pt idx="15">
                  <c:v>Agentur og Engros</c:v>
                </c:pt>
                <c:pt idx="16">
                  <c:v>Gruve</c:v>
                </c:pt>
                <c:pt idx="17">
                  <c:v>Transport</c:v>
                </c:pt>
                <c:pt idx="18">
                  <c:v>Prosessindustri</c:v>
                </c:pt>
                <c:pt idx="19">
                  <c:v>Teknisk/vitenskap</c:v>
                </c:pt>
                <c:pt idx="20">
                  <c:v>Tele og IKT</c:v>
                </c:pt>
                <c:pt idx="21">
                  <c:v>Olje og gass</c:v>
                </c:pt>
                <c:pt idx="22">
                  <c:v>Fisk</c:v>
                </c:pt>
                <c:pt idx="23">
                  <c:v>Finans, eiendom, uteie</c:v>
                </c:pt>
                <c:pt idx="24">
                  <c:v>El-Produksjon</c:v>
                </c:pt>
                <c:pt idx="25">
                  <c:v>Olje og gass utvinning</c:v>
                </c:pt>
              </c:strCache>
            </c:strRef>
          </c:cat>
          <c:val>
            <c:numRef>
              <c:f>'Prod bransjer'!$B$3:$B$29</c:f>
              <c:numCache>
                <c:formatCode>#,##0</c:formatCode>
                <c:ptCount val="26"/>
                <c:pt idx="0">
                  <c:v>243.00628047434637</c:v>
                </c:pt>
                <c:pt idx="1">
                  <c:v>319.21880329980161</c:v>
                </c:pt>
                <c:pt idx="2">
                  <c:v>354.0249487733289</c:v>
                </c:pt>
                <c:pt idx="3">
                  <c:v>354.61316653212754</c:v>
                </c:pt>
                <c:pt idx="4">
                  <c:v>418.83711027228884</c:v>
                </c:pt>
                <c:pt idx="5">
                  <c:v>428.73936970365543</c:v>
                </c:pt>
                <c:pt idx="6">
                  <c:v>456.09126081019571</c:v>
                </c:pt>
                <c:pt idx="7">
                  <c:v>539.3143604841348</c:v>
                </c:pt>
                <c:pt idx="8">
                  <c:v>593.44166649998999</c:v>
                </c:pt>
                <c:pt idx="9">
                  <c:v>598.9722410948267</c:v>
                </c:pt>
                <c:pt idx="10">
                  <c:v>613.99254752016611</c:v>
                </c:pt>
                <c:pt idx="11">
                  <c:v>643.42035201423312</c:v>
                </c:pt>
                <c:pt idx="12">
                  <c:v>658.42531025520191</c:v>
                </c:pt>
                <c:pt idx="13">
                  <c:v>711.33291354289042</c:v>
                </c:pt>
                <c:pt idx="14">
                  <c:v>774.8431749004917</c:v>
                </c:pt>
                <c:pt idx="15">
                  <c:v>822.76922148044639</c:v>
                </c:pt>
                <c:pt idx="16">
                  <c:v>877.23707440100884</c:v>
                </c:pt>
                <c:pt idx="17">
                  <c:v>896.98270263519419</c:v>
                </c:pt>
                <c:pt idx="18">
                  <c:v>902.17154436434907</c:v>
                </c:pt>
                <c:pt idx="19">
                  <c:v>951.27205461352128</c:v>
                </c:pt>
                <c:pt idx="20">
                  <c:v>1016.6037973167225</c:v>
                </c:pt>
                <c:pt idx="21">
                  <c:v>1253.0403025718608</c:v>
                </c:pt>
                <c:pt idx="22">
                  <c:v>2174.636810486073</c:v>
                </c:pt>
                <c:pt idx="23">
                  <c:v>3616.414252203132</c:v>
                </c:pt>
                <c:pt idx="24">
                  <c:v>4810.4167532018</c:v>
                </c:pt>
                <c:pt idx="25">
                  <c:v>13472.566418780985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5758584"/>
        <c:axId val="275758976"/>
      </c:barChart>
      <c:catAx>
        <c:axId val="275758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275758976"/>
        <c:crosses val="autoZero"/>
        <c:auto val="1"/>
        <c:lblAlgn val="ctr"/>
        <c:lblOffset val="100"/>
        <c:noMultiLvlLbl val="0"/>
      </c:catAx>
      <c:valAx>
        <c:axId val="275758976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none"/>
            <a:tailEnd type="triangle"/>
          </a:ln>
        </c:spPr>
        <c:crossAx val="275758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8909011373578303"/>
          <c:y val="4.005701637164806E-2"/>
          <c:w val="0.60583223972003497"/>
          <c:h val="0.9144116844869500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5"/>
            <c:invertIfNegative val="0"/>
            <c:bubble3D val="0"/>
            <c:spPr>
              <a:solidFill>
                <a:sysClr val="windowText" lastClr="0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'Prod analyse 2'!$L$2:$L$21</c:f>
              <c:strCache>
                <c:ptCount val="20"/>
                <c:pt idx="0">
                  <c:v>Finnmark</c:v>
                </c:pt>
                <c:pt idx="1">
                  <c:v>Oppland</c:v>
                </c:pt>
                <c:pt idx="2">
                  <c:v>Nord-Trøndelag</c:v>
                </c:pt>
                <c:pt idx="3">
                  <c:v>Østfold</c:v>
                </c:pt>
                <c:pt idx="4">
                  <c:v>Troms</c:v>
                </c:pt>
                <c:pt idx="5">
                  <c:v>Vestfold</c:v>
                </c:pt>
                <c:pt idx="6">
                  <c:v>Nordland</c:v>
                </c:pt>
                <c:pt idx="7">
                  <c:v>Aust-Agder</c:v>
                </c:pt>
                <c:pt idx="8">
                  <c:v>Vest-Agder</c:v>
                </c:pt>
                <c:pt idx="9">
                  <c:v>Hedmark</c:v>
                </c:pt>
                <c:pt idx="10">
                  <c:v>Sør-Trøndelag</c:v>
                </c:pt>
                <c:pt idx="11">
                  <c:v>Buskerud</c:v>
                </c:pt>
                <c:pt idx="12">
                  <c:v>Telemark</c:v>
                </c:pt>
                <c:pt idx="13">
                  <c:v>Sogn og Fjordane</c:v>
                </c:pt>
                <c:pt idx="14">
                  <c:v>Hordaland</c:v>
                </c:pt>
                <c:pt idx="15">
                  <c:v>Norge</c:v>
                </c:pt>
                <c:pt idx="16">
                  <c:v>Oslo</c:v>
                </c:pt>
                <c:pt idx="17">
                  <c:v>Møre og Romsdal</c:v>
                </c:pt>
                <c:pt idx="18">
                  <c:v>Akershus</c:v>
                </c:pt>
                <c:pt idx="19">
                  <c:v>Rogaland</c:v>
                </c:pt>
              </c:strCache>
            </c:strRef>
          </c:cat>
          <c:val>
            <c:numRef>
              <c:f>'Prod analyse 2'!$M$2:$M$21</c:f>
              <c:numCache>
                <c:formatCode>0</c:formatCode>
                <c:ptCount val="20"/>
                <c:pt idx="0">
                  <c:v>507.99254615460558</c:v>
                </c:pt>
                <c:pt idx="1">
                  <c:v>519.87827056329104</c:v>
                </c:pt>
                <c:pt idx="2">
                  <c:v>537.8364978256875</c:v>
                </c:pt>
                <c:pt idx="3">
                  <c:v>544.83985340255992</c:v>
                </c:pt>
                <c:pt idx="4">
                  <c:v>554.65167082538289</c:v>
                </c:pt>
                <c:pt idx="5">
                  <c:v>568.64442915041673</c:v>
                </c:pt>
                <c:pt idx="6">
                  <c:v>584.01102136829468</c:v>
                </c:pt>
                <c:pt idx="7">
                  <c:v>584.6130063965885</c:v>
                </c:pt>
                <c:pt idx="8">
                  <c:v>593.60988594596643</c:v>
                </c:pt>
                <c:pt idx="9">
                  <c:v>596.24114432224542</c:v>
                </c:pt>
                <c:pt idx="10">
                  <c:v>606.37648107643031</c:v>
                </c:pt>
                <c:pt idx="11">
                  <c:v>610.85312964451919</c:v>
                </c:pt>
                <c:pt idx="12">
                  <c:v>614.70425822880316</c:v>
                </c:pt>
                <c:pt idx="13">
                  <c:v>649.32725536698797</c:v>
                </c:pt>
                <c:pt idx="14">
                  <c:v>656.36546363741832</c:v>
                </c:pt>
                <c:pt idx="15">
                  <c:v>659.51547328964364</c:v>
                </c:pt>
                <c:pt idx="16">
                  <c:v>705.14296693844574</c:v>
                </c:pt>
                <c:pt idx="17">
                  <c:v>709.57929676101548</c:v>
                </c:pt>
                <c:pt idx="18">
                  <c:v>739.86839101438693</c:v>
                </c:pt>
                <c:pt idx="19">
                  <c:v>806.52080965105972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5759760"/>
        <c:axId val="276187344"/>
      </c:barChart>
      <c:catAx>
        <c:axId val="27575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nb-NO"/>
          </a:p>
        </c:txPr>
        <c:crossAx val="276187344"/>
        <c:crosses val="autoZero"/>
        <c:auto val="1"/>
        <c:lblAlgn val="ctr"/>
        <c:lblOffset val="100"/>
        <c:noMultiLvlLbl val="0"/>
      </c:catAx>
      <c:valAx>
        <c:axId val="276187344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none"/>
            <a:tailEnd type="triangle"/>
          </a:ln>
        </c:spPr>
        <c:crossAx val="275759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69181938231184"/>
          <c:y val="0.10723449568803897"/>
          <c:w val="0.62554009191590798"/>
          <c:h val="0.8508988376452943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'Prod analyse 2'!$H$1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'Prod analyse 2'!$E$2:$F$20</c:f>
              <c:multiLvlStrCache>
                <c:ptCount val="19"/>
                <c:lvl>
                  <c:pt idx="0">
                    <c:v>Finnmark</c:v>
                  </c:pt>
                  <c:pt idx="1">
                    <c:v>Oppland</c:v>
                  </c:pt>
                  <c:pt idx="2">
                    <c:v>Nord-Trøndelag</c:v>
                  </c:pt>
                  <c:pt idx="3">
                    <c:v>Østfold</c:v>
                  </c:pt>
                  <c:pt idx="4">
                    <c:v>Troms</c:v>
                  </c:pt>
                  <c:pt idx="5">
                    <c:v>Vestfold</c:v>
                  </c:pt>
                  <c:pt idx="6">
                    <c:v>Nordland</c:v>
                  </c:pt>
                  <c:pt idx="7">
                    <c:v>Aust-Agder</c:v>
                  </c:pt>
                  <c:pt idx="8">
                    <c:v>Vest-Agder</c:v>
                  </c:pt>
                  <c:pt idx="9">
                    <c:v>Hedmark</c:v>
                  </c:pt>
                  <c:pt idx="10">
                    <c:v>Sør-Trøndelag</c:v>
                  </c:pt>
                  <c:pt idx="11">
                    <c:v>Buskerud</c:v>
                  </c:pt>
                  <c:pt idx="12">
                    <c:v>Telemark</c:v>
                  </c:pt>
                  <c:pt idx="13">
                    <c:v>Sogn og Fjordane</c:v>
                  </c:pt>
                  <c:pt idx="14">
                    <c:v>Hordaland</c:v>
                  </c:pt>
                  <c:pt idx="15">
                    <c:v>Oslo</c:v>
                  </c:pt>
                  <c:pt idx="16">
                    <c:v>Møre og Romsdal</c:v>
                  </c:pt>
                  <c:pt idx="17">
                    <c:v>Akershus</c:v>
                  </c:pt>
                  <c:pt idx="18">
                    <c:v>Rogaland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16</c:v>
                  </c:pt>
                  <c:pt idx="3">
                    <c:v>14</c:v>
                  </c:pt>
                  <c:pt idx="4">
                    <c:v>15</c:v>
                  </c:pt>
                  <c:pt idx="5">
                    <c:v>12</c:v>
                  </c:pt>
                  <c:pt idx="6">
                    <c:v>17</c:v>
                  </c:pt>
                  <c:pt idx="7">
                    <c:v>8</c:v>
                  </c:pt>
                  <c:pt idx="8">
                    <c:v>9</c:v>
                  </c:pt>
                  <c:pt idx="9">
                    <c:v>5</c:v>
                  </c:pt>
                  <c:pt idx="10">
                    <c:v>10</c:v>
                  </c:pt>
                  <c:pt idx="11">
                    <c:v>6</c:v>
                  </c:pt>
                  <c:pt idx="12">
                    <c:v>11</c:v>
                  </c:pt>
                  <c:pt idx="13">
                    <c:v>13</c:v>
                  </c:pt>
                  <c:pt idx="14">
                    <c:v>7</c:v>
                  </c:pt>
                  <c:pt idx="15">
                    <c:v>3</c:v>
                  </c:pt>
                  <c:pt idx="16">
                    <c:v>4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'Prod analyse 2'!$H$2:$H$20</c:f>
              <c:numCache>
                <c:formatCode>#,##0</c:formatCode>
                <c:ptCount val="19"/>
                <c:pt idx="0">
                  <c:v>12.093289375632139</c:v>
                </c:pt>
                <c:pt idx="1">
                  <c:v>-32.997280393123447</c:v>
                </c:pt>
                <c:pt idx="2">
                  <c:v>-32.0198800289254</c:v>
                </c:pt>
                <c:pt idx="3">
                  <c:v>-34.892002322245958</c:v>
                </c:pt>
                <c:pt idx="4">
                  <c:v>-24.876948526771457</c:v>
                </c:pt>
                <c:pt idx="5">
                  <c:v>-38.978318303676019</c:v>
                </c:pt>
                <c:pt idx="6">
                  <c:v>23.762491788739112</c:v>
                </c:pt>
                <c:pt idx="7">
                  <c:v>-38.421033313603971</c:v>
                </c:pt>
                <c:pt idx="8">
                  <c:v>-23.484863332756618</c:v>
                </c:pt>
                <c:pt idx="9">
                  <c:v>-64.888609408574439</c:v>
                </c:pt>
                <c:pt idx="10">
                  <c:v>-10.46932293629925</c:v>
                </c:pt>
                <c:pt idx="11">
                  <c:v>-40.283026658473432</c:v>
                </c:pt>
                <c:pt idx="12">
                  <c:v>3.9756001429016123</c:v>
                </c:pt>
                <c:pt idx="13">
                  <c:v>61.694847514222943</c:v>
                </c:pt>
                <c:pt idx="14">
                  <c:v>19.194641459336481</c:v>
                </c:pt>
                <c:pt idx="15">
                  <c:v>-1.0408172456882312</c:v>
                </c:pt>
                <c:pt idx="16">
                  <c:v>20.127678051918906</c:v>
                </c:pt>
                <c:pt idx="17">
                  <c:v>9.7498923241748798</c:v>
                </c:pt>
                <c:pt idx="18">
                  <c:v>47.967796895529318</c:v>
                </c:pt>
              </c:numCache>
            </c:numRef>
          </c:val>
        </c:ser>
        <c:ser>
          <c:idx val="2"/>
          <c:order val="1"/>
          <c:tx>
            <c:strRef>
              <c:f>'Prod analyse 2'!$I$1</c:f>
              <c:strCache>
                <c:ptCount val="1"/>
                <c:pt idx="0">
                  <c:v>Bransjejustert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'Prod analyse 2'!$E$2:$F$20</c:f>
              <c:multiLvlStrCache>
                <c:ptCount val="19"/>
                <c:lvl>
                  <c:pt idx="0">
                    <c:v>Finnmark</c:v>
                  </c:pt>
                  <c:pt idx="1">
                    <c:v>Oppland</c:v>
                  </c:pt>
                  <c:pt idx="2">
                    <c:v>Nord-Trøndelag</c:v>
                  </c:pt>
                  <c:pt idx="3">
                    <c:v>Østfold</c:v>
                  </c:pt>
                  <c:pt idx="4">
                    <c:v>Troms</c:v>
                  </c:pt>
                  <c:pt idx="5">
                    <c:v>Vestfold</c:v>
                  </c:pt>
                  <c:pt idx="6">
                    <c:v>Nordland</c:v>
                  </c:pt>
                  <c:pt idx="7">
                    <c:v>Aust-Agder</c:v>
                  </c:pt>
                  <c:pt idx="8">
                    <c:v>Vest-Agder</c:v>
                  </c:pt>
                  <c:pt idx="9">
                    <c:v>Hedmark</c:v>
                  </c:pt>
                  <c:pt idx="10">
                    <c:v>Sør-Trøndelag</c:v>
                  </c:pt>
                  <c:pt idx="11">
                    <c:v>Buskerud</c:v>
                  </c:pt>
                  <c:pt idx="12">
                    <c:v>Telemark</c:v>
                  </c:pt>
                  <c:pt idx="13">
                    <c:v>Sogn og Fjordane</c:v>
                  </c:pt>
                  <c:pt idx="14">
                    <c:v>Hordaland</c:v>
                  </c:pt>
                  <c:pt idx="15">
                    <c:v>Oslo</c:v>
                  </c:pt>
                  <c:pt idx="16">
                    <c:v>Møre og Romsdal</c:v>
                  </c:pt>
                  <c:pt idx="17">
                    <c:v>Akershus</c:v>
                  </c:pt>
                  <c:pt idx="18">
                    <c:v>Rogaland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16</c:v>
                  </c:pt>
                  <c:pt idx="3">
                    <c:v>14</c:v>
                  </c:pt>
                  <c:pt idx="4">
                    <c:v>15</c:v>
                  </c:pt>
                  <c:pt idx="5">
                    <c:v>12</c:v>
                  </c:pt>
                  <c:pt idx="6">
                    <c:v>17</c:v>
                  </c:pt>
                  <c:pt idx="7">
                    <c:v>8</c:v>
                  </c:pt>
                  <c:pt idx="8">
                    <c:v>9</c:v>
                  </c:pt>
                  <c:pt idx="9">
                    <c:v>5</c:v>
                  </c:pt>
                  <c:pt idx="10">
                    <c:v>10</c:v>
                  </c:pt>
                  <c:pt idx="11">
                    <c:v>6</c:v>
                  </c:pt>
                  <c:pt idx="12">
                    <c:v>11</c:v>
                  </c:pt>
                  <c:pt idx="13">
                    <c:v>13</c:v>
                  </c:pt>
                  <c:pt idx="14">
                    <c:v>7</c:v>
                  </c:pt>
                  <c:pt idx="15">
                    <c:v>3</c:v>
                  </c:pt>
                  <c:pt idx="16">
                    <c:v>4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'Prod analyse 2'!$I$2:$I$20</c:f>
              <c:numCache>
                <c:formatCode>#,##0</c:formatCode>
                <c:ptCount val="19"/>
                <c:pt idx="0">
                  <c:v>-163.6162165106702</c:v>
                </c:pt>
                <c:pt idx="1">
                  <c:v>-106.63992233322915</c:v>
                </c:pt>
                <c:pt idx="2">
                  <c:v>-89.659095435030736</c:v>
                </c:pt>
                <c:pt idx="3">
                  <c:v>-79.783617564837755</c:v>
                </c:pt>
                <c:pt idx="4">
                  <c:v>-79.986853937489286</c:v>
                </c:pt>
                <c:pt idx="5">
                  <c:v>-51.892725835550891</c:v>
                </c:pt>
                <c:pt idx="6">
                  <c:v>-99.266943710088071</c:v>
                </c:pt>
                <c:pt idx="7">
                  <c:v>-36.481433579451163</c:v>
                </c:pt>
                <c:pt idx="8">
                  <c:v>-42.420724010920594</c:v>
                </c:pt>
                <c:pt idx="9">
                  <c:v>1.6142804411762199</c:v>
                </c:pt>
                <c:pt idx="10">
                  <c:v>-42.669669276914078</c:v>
                </c:pt>
                <c:pt idx="11">
                  <c:v>-8.3793169866510198</c:v>
                </c:pt>
                <c:pt idx="12">
                  <c:v>-48.786815203742094</c:v>
                </c:pt>
                <c:pt idx="13">
                  <c:v>-71.88306543687861</c:v>
                </c:pt>
                <c:pt idx="14">
                  <c:v>-22.344651111561802</c:v>
                </c:pt>
                <c:pt idx="15">
                  <c:v>46.668310894490332</c:v>
                </c:pt>
                <c:pt idx="16">
                  <c:v>29.936145419452941</c:v>
                </c:pt>
                <c:pt idx="17">
                  <c:v>70.603025400568413</c:v>
                </c:pt>
                <c:pt idx="18">
                  <c:v>99.037539465886766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188128"/>
        <c:axId val="276188520"/>
      </c:barChart>
      <c:catAx>
        <c:axId val="27618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188520"/>
        <c:crosses val="autoZero"/>
        <c:auto val="1"/>
        <c:lblAlgn val="ctr"/>
        <c:lblOffset val="100"/>
        <c:noMultiLvlLbl val="0"/>
      </c:catAx>
      <c:valAx>
        <c:axId val="276188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tint val="7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18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97420293723334472"/>
          <c:h val="9.1382656694287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2659015280222508"/>
          <c:y val="0.11679870488437225"/>
          <c:w val="0.66833218010016437"/>
          <c:h val="0.812609459859245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'31 Prodanalyse reg'!$I$1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multiLvlStrRef>
              <c:f>'31 Prodanalyse reg'!$O$61:$P$81</c:f>
              <c:multiLvlStrCache>
                <c:ptCount val="21"/>
                <c:lvl>
                  <c:pt idx="0">
                    <c:v>HAFS</c:v>
                  </c:pt>
                  <c:pt idx="1">
                    <c:v>Osterfjorden</c:v>
                  </c:pt>
                  <c:pt idx="2">
                    <c:v>Storfjord</c:v>
                  </c:pt>
                  <c:pt idx="3">
                    <c:v>Nordfjord</c:v>
                  </c:pt>
                  <c:pt idx="4">
                    <c:v>Voss</c:v>
                  </c:pt>
                  <c:pt idx="5">
                    <c:v>Sunnfjord</c:v>
                  </c:pt>
                  <c:pt idx="6">
                    <c:v>Romsdal</c:v>
                  </c:pt>
                  <c:pt idx="7">
                    <c:v>Hardanger</c:v>
                  </c:pt>
                  <c:pt idx="8">
                    <c:v>Dalane</c:v>
                  </c:pt>
                  <c:pt idx="9">
                    <c:v>Hordaland Vest</c:v>
                  </c:pt>
                  <c:pt idx="10">
                    <c:v>Nordhordland</c:v>
                  </c:pt>
                  <c:pt idx="11">
                    <c:v>Ryfylke</c:v>
                  </c:pt>
                  <c:pt idx="12">
                    <c:v>Bergen</c:v>
                  </c:pt>
                  <c:pt idx="13">
                    <c:v>Bjørnefjorden</c:v>
                  </c:pt>
                  <c:pt idx="14">
                    <c:v>Nordmøre</c:v>
                  </c:pt>
                  <c:pt idx="15">
                    <c:v>Haugesundregionen</c:v>
                  </c:pt>
                  <c:pt idx="16">
                    <c:v>Sogn</c:v>
                  </c:pt>
                  <c:pt idx="17">
                    <c:v>Ålesundregionen</c:v>
                  </c:pt>
                  <c:pt idx="18">
                    <c:v>Sunnhordland</c:v>
                  </c:pt>
                  <c:pt idx="19">
                    <c:v>Stavangerregionen</c:v>
                  </c:pt>
                  <c:pt idx="20">
                    <c:v>Søre Sunnmøre</c:v>
                  </c:pt>
                </c:lvl>
                <c:lvl>
                  <c:pt idx="0">
                    <c:v>83</c:v>
                  </c:pt>
                  <c:pt idx="1">
                    <c:v>74</c:v>
                  </c:pt>
                  <c:pt idx="2">
                    <c:v>69</c:v>
                  </c:pt>
                  <c:pt idx="3">
                    <c:v>63</c:v>
                  </c:pt>
                  <c:pt idx="4">
                    <c:v>60</c:v>
                  </c:pt>
                  <c:pt idx="5">
                    <c:v>53</c:v>
                  </c:pt>
                  <c:pt idx="6">
                    <c:v>52</c:v>
                  </c:pt>
                  <c:pt idx="7">
                    <c:v>46</c:v>
                  </c:pt>
                  <c:pt idx="8">
                    <c:v>42</c:v>
                  </c:pt>
                  <c:pt idx="9">
                    <c:v>37</c:v>
                  </c:pt>
                  <c:pt idx="10">
                    <c:v>32</c:v>
                  </c:pt>
                  <c:pt idx="11">
                    <c:v>23</c:v>
                  </c:pt>
                  <c:pt idx="12">
                    <c:v>20</c:v>
                  </c:pt>
                  <c:pt idx="13">
                    <c:v>19</c:v>
                  </c:pt>
                  <c:pt idx="14">
                    <c:v>16</c:v>
                  </c:pt>
                  <c:pt idx="15">
                    <c:v>15</c:v>
                  </c:pt>
                  <c:pt idx="16">
                    <c:v>13</c:v>
                  </c:pt>
                  <c:pt idx="17">
                    <c:v>8</c:v>
                  </c:pt>
                  <c:pt idx="18">
                    <c:v>7</c:v>
                  </c:pt>
                  <c:pt idx="19">
                    <c:v>3</c:v>
                  </c:pt>
                  <c:pt idx="20">
                    <c:v>2</c:v>
                  </c:pt>
                </c:lvl>
              </c:multiLvlStrCache>
            </c:multiLvlStrRef>
          </c:cat>
          <c:val>
            <c:numRef>
              <c:f>'31 Prodanalyse reg'!$Q$61:$Q$81</c:f>
              <c:numCache>
                <c:formatCode>#,##0</c:formatCode>
                <c:ptCount val="21"/>
                <c:pt idx="0">
                  <c:v>181.75895669289389</c:v>
                </c:pt>
                <c:pt idx="1">
                  <c:v>228.3675257437452</c:v>
                </c:pt>
                <c:pt idx="2">
                  <c:v>14.980897560017411</c:v>
                </c:pt>
                <c:pt idx="3">
                  <c:v>28.464791657130149</c:v>
                </c:pt>
                <c:pt idx="4">
                  <c:v>-59.517001385100116</c:v>
                </c:pt>
                <c:pt idx="5">
                  <c:v>51.657137285085014</c:v>
                </c:pt>
                <c:pt idx="6">
                  <c:v>18.967049772204064</c:v>
                </c:pt>
                <c:pt idx="7">
                  <c:v>73.435994856648904</c:v>
                </c:pt>
                <c:pt idx="8">
                  <c:v>22.320371568582573</c:v>
                </c:pt>
                <c:pt idx="9">
                  <c:v>33.210678110658364</c:v>
                </c:pt>
                <c:pt idx="10">
                  <c:v>18.077022220425761</c:v>
                </c:pt>
                <c:pt idx="11">
                  <c:v>125.42327760994601</c:v>
                </c:pt>
                <c:pt idx="12">
                  <c:v>10.913193172569777</c:v>
                </c:pt>
                <c:pt idx="13">
                  <c:v>-14.286294304059879</c:v>
                </c:pt>
                <c:pt idx="14">
                  <c:v>27.69188615349708</c:v>
                </c:pt>
                <c:pt idx="15">
                  <c:v>30.064785428466848</c:v>
                </c:pt>
                <c:pt idx="16">
                  <c:v>72.358061891807552</c:v>
                </c:pt>
                <c:pt idx="17">
                  <c:v>-4.2090569203664927</c:v>
                </c:pt>
                <c:pt idx="18">
                  <c:v>37.638379357956069</c:v>
                </c:pt>
                <c:pt idx="19">
                  <c:v>51.101011897539138</c:v>
                </c:pt>
                <c:pt idx="20">
                  <c:v>51.278029617753305</c:v>
                </c:pt>
              </c:numCache>
            </c:numRef>
          </c:val>
        </c:ser>
        <c:ser>
          <c:idx val="1"/>
          <c:order val="1"/>
          <c:tx>
            <c:strRef>
              <c:f>'31 Prodanalyse reg'!$J$1</c:f>
              <c:strCache>
                <c:ptCount val="1"/>
                <c:pt idx="0">
                  <c:v>Bransjejustert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cat>
            <c:multiLvlStrRef>
              <c:f>'31 Prodanalyse reg'!$O$61:$P$81</c:f>
              <c:multiLvlStrCache>
                <c:ptCount val="21"/>
                <c:lvl>
                  <c:pt idx="0">
                    <c:v>HAFS</c:v>
                  </c:pt>
                  <c:pt idx="1">
                    <c:v>Osterfjorden</c:v>
                  </c:pt>
                  <c:pt idx="2">
                    <c:v>Storfjord</c:v>
                  </c:pt>
                  <c:pt idx="3">
                    <c:v>Nordfjord</c:v>
                  </c:pt>
                  <c:pt idx="4">
                    <c:v>Voss</c:v>
                  </c:pt>
                  <c:pt idx="5">
                    <c:v>Sunnfjord</c:v>
                  </c:pt>
                  <c:pt idx="6">
                    <c:v>Romsdal</c:v>
                  </c:pt>
                  <c:pt idx="7">
                    <c:v>Hardanger</c:v>
                  </c:pt>
                  <c:pt idx="8">
                    <c:v>Dalane</c:v>
                  </c:pt>
                  <c:pt idx="9">
                    <c:v>Hordaland Vest</c:v>
                  </c:pt>
                  <c:pt idx="10">
                    <c:v>Nordhordland</c:v>
                  </c:pt>
                  <c:pt idx="11">
                    <c:v>Ryfylke</c:v>
                  </c:pt>
                  <c:pt idx="12">
                    <c:v>Bergen</c:v>
                  </c:pt>
                  <c:pt idx="13">
                    <c:v>Bjørnefjorden</c:v>
                  </c:pt>
                  <c:pt idx="14">
                    <c:v>Nordmøre</c:v>
                  </c:pt>
                  <c:pt idx="15">
                    <c:v>Haugesundregionen</c:v>
                  </c:pt>
                  <c:pt idx="16">
                    <c:v>Sogn</c:v>
                  </c:pt>
                  <c:pt idx="17">
                    <c:v>Ålesundregionen</c:v>
                  </c:pt>
                  <c:pt idx="18">
                    <c:v>Sunnhordland</c:v>
                  </c:pt>
                  <c:pt idx="19">
                    <c:v>Stavangerregionen</c:v>
                  </c:pt>
                  <c:pt idx="20">
                    <c:v>Søre Sunnmøre</c:v>
                  </c:pt>
                </c:lvl>
                <c:lvl>
                  <c:pt idx="0">
                    <c:v>83</c:v>
                  </c:pt>
                  <c:pt idx="1">
                    <c:v>74</c:v>
                  </c:pt>
                  <c:pt idx="2">
                    <c:v>69</c:v>
                  </c:pt>
                  <c:pt idx="3">
                    <c:v>63</c:v>
                  </c:pt>
                  <c:pt idx="4">
                    <c:v>60</c:v>
                  </c:pt>
                  <c:pt idx="5">
                    <c:v>53</c:v>
                  </c:pt>
                  <c:pt idx="6">
                    <c:v>52</c:v>
                  </c:pt>
                  <c:pt idx="7">
                    <c:v>46</c:v>
                  </c:pt>
                  <c:pt idx="8">
                    <c:v>42</c:v>
                  </c:pt>
                  <c:pt idx="9">
                    <c:v>37</c:v>
                  </c:pt>
                  <c:pt idx="10">
                    <c:v>32</c:v>
                  </c:pt>
                  <c:pt idx="11">
                    <c:v>23</c:v>
                  </c:pt>
                  <c:pt idx="12">
                    <c:v>20</c:v>
                  </c:pt>
                  <c:pt idx="13">
                    <c:v>19</c:v>
                  </c:pt>
                  <c:pt idx="14">
                    <c:v>16</c:v>
                  </c:pt>
                  <c:pt idx="15">
                    <c:v>15</c:v>
                  </c:pt>
                  <c:pt idx="16">
                    <c:v>13</c:v>
                  </c:pt>
                  <c:pt idx="17">
                    <c:v>8</c:v>
                  </c:pt>
                  <c:pt idx="18">
                    <c:v>7</c:v>
                  </c:pt>
                  <c:pt idx="19">
                    <c:v>3</c:v>
                  </c:pt>
                  <c:pt idx="20">
                    <c:v>2</c:v>
                  </c:pt>
                </c:lvl>
              </c:multiLvlStrCache>
            </c:multiLvlStrRef>
          </c:cat>
          <c:val>
            <c:numRef>
              <c:f>'31 Prodanalyse reg'!$R$61:$R$81</c:f>
              <c:numCache>
                <c:formatCode>#,##0</c:formatCode>
                <c:ptCount val="21"/>
                <c:pt idx="0">
                  <c:v>-195.31049026927565</c:v>
                </c:pt>
                <c:pt idx="1">
                  <c:v>-157.94836684846291</c:v>
                </c:pt>
                <c:pt idx="2">
                  <c:v>-131.2742599921703</c:v>
                </c:pt>
                <c:pt idx="3">
                  <c:v>-118.07790485771</c:v>
                </c:pt>
                <c:pt idx="4">
                  <c:v>-112.5774548060096</c:v>
                </c:pt>
                <c:pt idx="5">
                  <c:v>-92.068240941851968</c:v>
                </c:pt>
                <c:pt idx="6">
                  <c:v>-92.059332537047339</c:v>
                </c:pt>
                <c:pt idx="7">
                  <c:v>-76.96529990181773</c:v>
                </c:pt>
                <c:pt idx="8">
                  <c:v>-70.526320686007466</c:v>
                </c:pt>
                <c:pt idx="9">
                  <c:v>-60.258516312355937</c:v>
                </c:pt>
                <c:pt idx="10">
                  <c:v>-45.387820480872165</c:v>
                </c:pt>
                <c:pt idx="11">
                  <c:v>-27.120646887349153</c:v>
                </c:pt>
                <c:pt idx="12">
                  <c:v>-21.367932449420323</c:v>
                </c:pt>
                <c:pt idx="13">
                  <c:v>-20.83597860597763</c:v>
                </c:pt>
                <c:pt idx="14">
                  <c:v>9.2366091157404071</c:v>
                </c:pt>
                <c:pt idx="15">
                  <c:v>23.21207229352683</c:v>
                </c:pt>
                <c:pt idx="16">
                  <c:v>45.861180901300827</c:v>
                </c:pt>
                <c:pt idx="17">
                  <c:v>59.830839309868225</c:v>
                </c:pt>
                <c:pt idx="18">
                  <c:v>59.951375296064953</c:v>
                </c:pt>
                <c:pt idx="19">
                  <c:v>136.7401755207311</c:v>
                </c:pt>
                <c:pt idx="20">
                  <c:v>177.27729971444398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189304"/>
        <c:axId val="276189696"/>
      </c:barChart>
      <c:catAx>
        <c:axId val="276189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276189696"/>
        <c:crosses val="autoZero"/>
        <c:auto val="1"/>
        <c:lblAlgn val="ctr"/>
        <c:lblOffset val="100"/>
        <c:noMultiLvlLbl val="0"/>
      </c:catAx>
      <c:valAx>
        <c:axId val="276189696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triangle"/>
            <a:tailEnd type="triangle"/>
          </a:ln>
        </c:spPr>
        <c:crossAx val="2761893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542129914840075"/>
          <c:y val="1.6201457921620997E-2"/>
          <c:w val="0.69246147759048104"/>
          <c:h val="0.947188388835409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'32 Prodanalyse kom'!$K$1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multiLvlStrRef>
              <c:f>'32 Prodanalyse kom'!$V$233:$W$258</c:f>
              <c:multiLvlStrCache>
                <c:ptCount val="26"/>
                <c:lvl>
                  <c:pt idx="0">
                    <c:v>Hyllestad</c:v>
                  </c:pt>
                  <c:pt idx="1">
                    <c:v>Lærdal</c:v>
                  </c:pt>
                  <c:pt idx="2">
                    <c:v>Gloppen</c:v>
                  </c:pt>
                  <c:pt idx="3">
                    <c:v>Askvoll</c:v>
                  </c:pt>
                  <c:pt idx="4">
                    <c:v>Jølster</c:v>
                  </c:pt>
                  <c:pt idx="5">
                    <c:v>Selje</c:v>
                  </c:pt>
                  <c:pt idx="6">
                    <c:v>Solund</c:v>
                  </c:pt>
                  <c:pt idx="7">
                    <c:v>Naustdal</c:v>
                  </c:pt>
                  <c:pt idx="8">
                    <c:v>Eid</c:v>
                  </c:pt>
                  <c:pt idx="9">
                    <c:v>Fjaler</c:v>
                  </c:pt>
                  <c:pt idx="10">
                    <c:v>Førde</c:v>
                  </c:pt>
                  <c:pt idx="11">
                    <c:v>Sogndal</c:v>
                  </c:pt>
                  <c:pt idx="12">
                    <c:v>Balestrand</c:v>
                  </c:pt>
                  <c:pt idx="13">
                    <c:v>Vågsøy</c:v>
                  </c:pt>
                  <c:pt idx="14">
                    <c:v>Bremanger</c:v>
                  </c:pt>
                  <c:pt idx="15">
                    <c:v>Gulen</c:v>
                  </c:pt>
                  <c:pt idx="16">
                    <c:v>Hornindal</c:v>
                  </c:pt>
                  <c:pt idx="17">
                    <c:v>Leikanger</c:v>
                  </c:pt>
                  <c:pt idx="18">
                    <c:v>Flora</c:v>
                  </c:pt>
                  <c:pt idx="19">
                    <c:v>Stryn</c:v>
                  </c:pt>
                  <c:pt idx="20">
                    <c:v>Gaular</c:v>
                  </c:pt>
                  <c:pt idx="21">
                    <c:v>Høyanger</c:v>
                  </c:pt>
                  <c:pt idx="22">
                    <c:v>Luster</c:v>
                  </c:pt>
                  <c:pt idx="23">
                    <c:v>Vik</c:v>
                  </c:pt>
                  <c:pt idx="24">
                    <c:v>Årdal</c:v>
                  </c:pt>
                  <c:pt idx="25">
                    <c:v>Aurland</c:v>
                  </c:pt>
                </c:lvl>
                <c:lvl>
                  <c:pt idx="0">
                    <c:v>419</c:v>
                  </c:pt>
                  <c:pt idx="1">
                    <c:v>395</c:v>
                  </c:pt>
                  <c:pt idx="2">
                    <c:v>382</c:v>
                  </c:pt>
                  <c:pt idx="3">
                    <c:v>374</c:v>
                  </c:pt>
                  <c:pt idx="4">
                    <c:v>341</c:v>
                  </c:pt>
                  <c:pt idx="5">
                    <c:v>319</c:v>
                  </c:pt>
                  <c:pt idx="6">
                    <c:v>317</c:v>
                  </c:pt>
                  <c:pt idx="7">
                    <c:v>238</c:v>
                  </c:pt>
                  <c:pt idx="8">
                    <c:v>236</c:v>
                  </c:pt>
                  <c:pt idx="9">
                    <c:v>233</c:v>
                  </c:pt>
                  <c:pt idx="10">
                    <c:v>227</c:v>
                  </c:pt>
                  <c:pt idx="11">
                    <c:v>216</c:v>
                  </c:pt>
                  <c:pt idx="12">
                    <c:v>215</c:v>
                  </c:pt>
                  <c:pt idx="13">
                    <c:v>198</c:v>
                  </c:pt>
                  <c:pt idx="14">
                    <c:v>188</c:v>
                  </c:pt>
                  <c:pt idx="15">
                    <c:v>174</c:v>
                  </c:pt>
                  <c:pt idx="16">
                    <c:v>171</c:v>
                  </c:pt>
                  <c:pt idx="17">
                    <c:v>170</c:v>
                  </c:pt>
                  <c:pt idx="18">
                    <c:v>157</c:v>
                  </c:pt>
                  <c:pt idx="19">
                    <c:v>124</c:v>
                  </c:pt>
                  <c:pt idx="20">
                    <c:v>102</c:v>
                  </c:pt>
                  <c:pt idx="21">
                    <c:v>76</c:v>
                  </c:pt>
                  <c:pt idx="22">
                    <c:v>41</c:v>
                  </c:pt>
                  <c:pt idx="23">
                    <c:v>37</c:v>
                  </c:pt>
                  <c:pt idx="24">
                    <c:v>26</c:v>
                  </c:pt>
                  <c:pt idx="25">
                    <c:v>3</c:v>
                  </c:pt>
                </c:lvl>
              </c:multiLvlStrCache>
            </c:multiLvlStrRef>
          </c:cat>
          <c:val>
            <c:numRef>
              <c:f>'32 Prodanalyse kom'!$X$233:$X$258</c:f>
              <c:numCache>
                <c:formatCode>#,##0</c:formatCode>
                <c:ptCount val="26"/>
                <c:pt idx="0">
                  <c:v>234.87409428973206</c:v>
                </c:pt>
                <c:pt idx="1">
                  <c:v>184.81076986308631</c:v>
                </c:pt>
                <c:pt idx="2">
                  <c:v>207.16675790125112</c:v>
                </c:pt>
                <c:pt idx="3">
                  <c:v>156.75058056740841</c:v>
                </c:pt>
                <c:pt idx="4">
                  <c:v>28.332492023353893</c:v>
                </c:pt>
                <c:pt idx="5">
                  <c:v>55.479789211932598</c:v>
                </c:pt>
                <c:pt idx="6">
                  <c:v>527.67258480561463</c:v>
                </c:pt>
                <c:pt idx="7">
                  <c:v>-96.32738397111757</c:v>
                </c:pt>
                <c:pt idx="8">
                  <c:v>-77.581737537860477</c:v>
                </c:pt>
                <c:pt idx="9">
                  <c:v>167.49658359603006</c:v>
                </c:pt>
                <c:pt idx="10">
                  <c:v>4.1449484808481429</c:v>
                </c:pt>
                <c:pt idx="11">
                  <c:v>-76.748402434827881</c:v>
                </c:pt>
                <c:pt idx="12">
                  <c:v>63.953339148939108</c:v>
                </c:pt>
                <c:pt idx="13">
                  <c:v>23.521735650896176</c:v>
                </c:pt>
                <c:pt idx="14">
                  <c:v>228.9331858645271</c:v>
                </c:pt>
                <c:pt idx="15">
                  <c:v>89.868522512631444</c:v>
                </c:pt>
                <c:pt idx="16">
                  <c:v>-121.08789896769508</c:v>
                </c:pt>
                <c:pt idx="17">
                  <c:v>-16.429717667263617</c:v>
                </c:pt>
                <c:pt idx="18">
                  <c:v>93.229168848555901</c:v>
                </c:pt>
                <c:pt idx="19">
                  <c:v>-75.021105689277192</c:v>
                </c:pt>
                <c:pt idx="20">
                  <c:v>134.64448821004873</c:v>
                </c:pt>
                <c:pt idx="21">
                  <c:v>210.49696764896896</c:v>
                </c:pt>
                <c:pt idx="22">
                  <c:v>125.29601569435067</c:v>
                </c:pt>
                <c:pt idx="23">
                  <c:v>73.800614823430806</c:v>
                </c:pt>
                <c:pt idx="24">
                  <c:v>136.87643987574097</c:v>
                </c:pt>
                <c:pt idx="25">
                  <c:v>260.5694381300143</c:v>
                </c:pt>
              </c:numCache>
            </c:numRef>
          </c:val>
        </c:ser>
        <c:ser>
          <c:idx val="1"/>
          <c:order val="1"/>
          <c:tx>
            <c:strRef>
              <c:f>'32 Prodanalyse kom'!$L$1</c:f>
              <c:strCache>
                <c:ptCount val="1"/>
                <c:pt idx="0">
                  <c:v>Bransjejustert</c:v>
                </c:pt>
              </c:strCache>
            </c:strRef>
          </c:tx>
          <c:invertIfNegative val="0"/>
          <c:cat>
            <c:multiLvlStrRef>
              <c:f>'32 Prodanalyse kom'!$V$233:$W$258</c:f>
              <c:multiLvlStrCache>
                <c:ptCount val="26"/>
                <c:lvl>
                  <c:pt idx="0">
                    <c:v>Hyllestad</c:v>
                  </c:pt>
                  <c:pt idx="1">
                    <c:v>Lærdal</c:v>
                  </c:pt>
                  <c:pt idx="2">
                    <c:v>Gloppen</c:v>
                  </c:pt>
                  <c:pt idx="3">
                    <c:v>Askvoll</c:v>
                  </c:pt>
                  <c:pt idx="4">
                    <c:v>Jølster</c:v>
                  </c:pt>
                  <c:pt idx="5">
                    <c:v>Selje</c:v>
                  </c:pt>
                  <c:pt idx="6">
                    <c:v>Solund</c:v>
                  </c:pt>
                  <c:pt idx="7">
                    <c:v>Naustdal</c:v>
                  </c:pt>
                  <c:pt idx="8">
                    <c:v>Eid</c:v>
                  </c:pt>
                  <c:pt idx="9">
                    <c:v>Fjaler</c:v>
                  </c:pt>
                  <c:pt idx="10">
                    <c:v>Førde</c:v>
                  </c:pt>
                  <c:pt idx="11">
                    <c:v>Sogndal</c:v>
                  </c:pt>
                  <c:pt idx="12">
                    <c:v>Balestrand</c:v>
                  </c:pt>
                  <c:pt idx="13">
                    <c:v>Vågsøy</c:v>
                  </c:pt>
                  <c:pt idx="14">
                    <c:v>Bremanger</c:v>
                  </c:pt>
                  <c:pt idx="15">
                    <c:v>Gulen</c:v>
                  </c:pt>
                  <c:pt idx="16">
                    <c:v>Hornindal</c:v>
                  </c:pt>
                  <c:pt idx="17">
                    <c:v>Leikanger</c:v>
                  </c:pt>
                  <c:pt idx="18">
                    <c:v>Flora</c:v>
                  </c:pt>
                  <c:pt idx="19">
                    <c:v>Stryn</c:v>
                  </c:pt>
                  <c:pt idx="20">
                    <c:v>Gaular</c:v>
                  </c:pt>
                  <c:pt idx="21">
                    <c:v>Høyanger</c:v>
                  </c:pt>
                  <c:pt idx="22">
                    <c:v>Luster</c:v>
                  </c:pt>
                  <c:pt idx="23">
                    <c:v>Vik</c:v>
                  </c:pt>
                  <c:pt idx="24">
                    <c:v>Årdal</c:v>
                  </c:pt>
                  <c:pt idx="25">
                    <c:v>Aurland</c:v>
                  </c:pt>
                </c:lvl>
                <c:lvl>
                  <c:pt idx="0">
                    <c:v>419</c:v>
                  </c:pt>
                  <c:pt idx="1">
                    <c:v>395</c:v>
                  </c:pt>
                  <c:pt idx="2">
                    <c:v>382</c:v>
                  </c:pt>
                  <c:pt idx="3">
                    <c:v>374</c:v>
                  </c:pt>
                  <c:pt idx="4">
                    <c:v>341</c:v>
                  </c:pt>
                  <c:pt idx="5">
                    <c:v>319</c:v>
                  </c:pt>
                  <c:pt idx="6">
                    <c:v>317</c:v>
                  </c:pt>
                  <c:pt idx="7">
                    <c:v>238</c:v>
                  </c:pt>
                  <c:pt idx="8">
                    <c:v>236</c:v>
                  </c:pt>
                  <c:pt idx="9">
                    <c:v>233</c:v>
                  </c:pt>
                  <c:pt idx="10">
                    <c:v>227</c:v>
                  </c:pt>
                  <c:pt idx="11">
                    <c:v>216</c:v>
                  </c:pt>
                  <c:pt idx="12">
                    <c:v>215</c:v>
                  </c:pt>
                  <c:pt idx="13">
                    <c:v>198</c:v>
                  </c:pt>
                  <c:pt idx="14">
                    <c:v>188</c:v>
                  </c:pt>
                  <c:pt idx="15">
                    <c:v>174</c:v>
                  </c:pt>
                  <c:pt idx="16">
                    <c:v>171</c:v>
                  </c:pt>
                  <c:pt idx="17">
                    <c:v>170</c:v>
                  </c:pt>
                  <c:pt idx="18">
                    <c:v>157</c:v>
                  </c:pt>
                  <c:pt idx="19">
                    <c:v>124</c:v>
                  </c:pt>
                  <c:pt idx="20">
                    <c:v>102</c:v>
                  </c:pt>
                  <c:pt idx="21">
                    <c:v>76</c:v>
                  </c:pt>
                  <c:pt idx="22">
                    <c:v>41</c:v>
                  </c:pt>
                  <c:pt idx="23">
                    <c:v>37</c:v>
                  </c:pt>
                  <c:pt idx="24">
                    <c:v>26</c:v>
                  </c:pt>
                  <c:pt idx="25">
                    <c:v>3</c:v>
                  </c:pt>
                </c:lvl>
              </c:multiLvlStrCache>
            </c:multiLvlStrRef>
          </c:cat>
          <c:val>
            <c:numRef>
              <c:f>'32 Prodanalyse kom'!$Y$233:$Y$258</c:f>
              <c:numCache>
                <c:formatCode>#,##0</c:formatCode>
                <c:ptCount val="26"/>
                <c:pt idx="0">
                  <c:v>-380.48563744837134</c:v>
                </c:pt>
                <c:pt idx="1">
                  <c:v>-272.30469142859204</c:v>
                </c:pt>
                <c:pt idx="2">
                  <c:v>-253.85976067568686</c:v>
                </c:pt>
                <c:pt idx="3">
                  <c:v>-240.05252320166096</c:v>
                </c:pt>
                <c:pt idx="4">
                  <c:v>-196.57585646946012</c:v>
                </c:pt>
                <c:pt idx="5">
                  <c:v>-175.89035556418196</c:v>
                </c:pt>
                <c:pt idx="6">
                  <c:v>-173.36028031748049</c:v>
                </c:pt>
                <c:pt idx="7">
                  <c:v>-117.53338079834668</c:v>
                </c:pt>
                <c:pt idx="8">
                  <c:v>-115.6726888449171</c:v>
                </c:pt>
                <c:pt idx="9">
                  <c:v>-113.44297793830526</c:v>
                </c:pt>
                <c:pt idx="10">
                  <c:v>-109.39982177049183</c:v>
                </c:pt>
                <c:pt idx="11">
                  <c:v>-107.15519346017976</c:v>
                </c:pt>
                <c:pt idx="12">
                  <c:v>-106.36711752332849</c:v>
                </c:pt>
                <c:pt idx="13">
                  <c:v>-99.206291066143649</c:v>
                </c:pt>
                <c:pt idx="14">
                  <c:v>-93.790477335988953</c:v>
                </c:pt>
                <c:pt idx="15">
                  <c:v>-84.145119924054939</c:v>
                </c:pt>
                <c:pt idx="16">
                  <c:v>-83.204902257171227</c:v>
                </c:pt>
                <c:pt idx="17">
                  <c:v>-81.799370645854196</c:v>
                </c:pt>
                <c:pt idx="18">
                  <c:v>-73.437190340388156</c:v>
                </c:pt>
                <c:pt idx="19">
                  <c:v>-46.016392329887367</c:v>
                </c:pt>
                <c:pt idx="20">
                  <c:v>-25.871617941410136</c:v>
                </c:pt>
                <c:pt idx="21">
                  <c:v>-3.9467192891280547</c:v>
                </c:pt>
                <c:pt idx="22">
                  <c:v>97.500957367937076</c:v>
                </c:pt>
                <c:pt idx="23">
                  <c:v>107.22805313893195</c:v>
                </c:pt>
                <c:pt idx="24">
                  <c:v>181.58208344286868</c:v>
                </c:pt>
                <c:pt idx="25">
                  <c:v>736.36202735585232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190480"/>
        <c:axId val="276190872"/>
      </c:barChart>
      <c:catAx>
        <c:axId val="27619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276190872"/>
        <c:crosses val="autoZero"/>
        <c:auto val="1"/>
        <c:lblAlgn val="ctr"/>
        <c:lblOffset val="100"/>
        <c:noMultiLvlLbl val="0"/>
      </c:catAx>
      <c:valAx>
        <c:axId val="276190872"/>
        <c:scaling>
          <c:orientation val="minMax"/>
          <c:max val="1000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triangle"/>
            <a:tailEnd type="triangle"/>
          </a:ln>
        </c:spPr>
        <c:crossAx val="276190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19534030848883"/>
          <c:y val="9.5700284039837491E-2"/>
          <c:w val="0.61710602955452487"/>
          <c:h val="0.88896444108869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'index 2014'!$D$1</c:f>
              <c:strCache>
                <c:ptCount val="1"/>
                <c:pt idx="0">
                  <c:v>Lønnsomhet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2014'!$D$2:$D$20</c:f>
              <c:numCache>
                <c:formatCode>0.0</c:formatCode>
                <c:ptCount val="19"/>
                <c:pt idx="0">
                  <c:v>0</c:v>
                </c:pt>
                <c:pt idx="1">
                  <c:v>2.9433459968495668</c:v>
                </c:pt>
                <c:pt idx="2">
                  <c:v>5.6192870314430801</c:v>
                </c:pt>
                <c:pt idx="3">
                  <c:v>6.5060303124290053</c:v>
                </c:pt>
                <c:pt idx="4">
                  <c:v>3.7307481208742841</c:v>
                </c:pt>
                <c:pt idx="5">
                  <c:v>1.8197021748967179</c:v>
                </c:pt>
                <c:pt idx="6">
                  <c:v>4.8317691806685046</c:v>
                </c:pt>
                <c:pt idx="7">
                  <c:v>5.7404111455191043</c:v>
                </c:pt>
                <c:pt idx="8">
                  <c:v>3.1868596843423891</c:v>
                </c:pt>
                <c:pt idx="9">
                  <c:v>4.015567697914185</c:v>
                </c:pt>
                <c:pt idx="10">
                  <c:v>2.2520329827984056</c:v>
                </c:pt>
                <c:pt idx="11">
                  <c:v>6.0853140624696911</c:v>
                </c:pt>
                <c:pt idx="12">
                  <c:v>7.0247301039940204</c:v>
                </c:pt>
                <c:pt idx="13">
                  <c:v>7.2198054504361275</c:v>
                </c:pt>
                <c:pt idx="14">
                  <c:v>6.1077018455886671</c:v>
                </c:pt>
                <c:pt idx="15">
                  <c:v>6.6654894970426701</c:v>
                </c:pt>
                <c:pt idx="16">
                  <c:v>10</c:v>
                </c:pt>
                <c:pt idx="17">
                  <c:v>7.6058321682782708</c:v>
                </c:pt>
                <c:pt idx="18">
                  <c:v>7.0205580221257451</c:v>
                </c:pt>
              </c:numCache>
            </c:numRef>
          </c:val>
        </c:ser>
        <c:ser>
          <c:idx val="1"/>
          <c:order val="1"/>
          <c:tx>
            <c:strRef>
              <c:f>'index 2014'!$E$1</c:f>
              <c:strCache>
                <c:ptCount val="1"/>
                <c:pt idx="0">
                  <c:v>Vekst</c:v>
                </c:pt>
              </c:strCache>
            </c:strRef>
          </c:tx>
          <c:spPr>
            <a:solidFill>
              <a:srgbClr val="A89A8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1300813008129344E-3"/>
                  <c:y val="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2014'!$E$2:$E$20</c:f>
              <c:numCache>
                <c:formatCode>0.0</c:formatCode>
                <c:ptCount val="19"/>
                <c:pt idx="0">
                  <c:v>4.2295928174911914</c:v>
                </c:pt>
                <c:pt idx="1">
                  <c:v>0</c:v>
                </c:pt>
                <c:pt idx="2">
                  <c:v>2.5350602645504696</c:v>
                </c:pt>
                <c:pt idx="3">
                  <c:v>3.6777942551748883</c:v>
                </c:pt>
                <c:pt idx="4">
                  <c:v>2.0273019464246724</c:v>
                </c:pt>
                <c:pt idx="5">
                  <c:v>8.0688999289600503</c:v>
                </c:pt>
                <c:pt idx="6">
                  <c:v>6.9408392640556986</c:v>
                </c:pt>
                <c:pt idx="7">
                  <c:v>8.1811093446628256</c:v>
                </c:pt>
                <c:pt idx="8">
                  <c:v>7.5370195340974089</c:v>
                </c:pt>
                <c:pt idx="9">
                  <c:v>6.7151453708769431</c:v>
                </c:pt>
                <c:pt idx="10">
                  <c:v>9.9337630307461602</c:v>
                </c:pt>
                <c:pt idx="11">
                  <c:v>6.8271794929852341</c:v>
                </c:pt>
                <c:pt idx="12">
                  <c:v>6.6258809518375106</c:v>
                </c:pt>
                <c:pt idx="13">
                  <c:v>5.2922259145276325</c:v>
                </c:pt>
                <c:pt idx="14">
                  <c:v>7.2456572551899381</c:v>
                </c:pt>
                <c:pt idx="15">
                  <c:v>6.7202167912913691</c:v>
                </c:pt>
                <c:pt idx="16">
                  <c:v>4.7561775853177775</c:v>
                </c:pt>
                <c:pt idx="17">
                  <c:v>10</c:v>
                </c:pt>
                <c:pt idx="18">
                  <c:v>9.4797543161205144</c:v>
                </c:pt>
              </c:numCache>
            </c:numRef>
          </c:val>
        </c:ser>
        <c:ser>
          <c:idx val="2"/>
          <c:order val="2"/>
          <c:tx>
            <c:strRef>
              <c:f>'index 2014'!$F$1</c:f>
              <c:strCache>
                <c:ptCount val="1"/>
                <c:pt idx="0">
                  <c:v>Nyetableringer</c:v>
                </c:pt>
              </c:strCache>
            </c:strRef>
          </c:tx>
          <c:spPr>
            <a:solidFill>
              <a:srgbClr val="A2BB1E"/>
            </a:solidFill>
          </c:spPr>
          <c:invertIfNegative val="0"/>
          <c:dLbls>
            <c:dLbl>
              <c:idx val="2"/>
              <c:layout>
                <c:manualLayout>
                  <c:x val="3.252032520325196E-2"/>
                  <c:y val="-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390243902438949E-2"/>
                  <c:y val="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2014'!$F$2:$F$20</c:f>
              <c:numCache>
                <c:formatCode>0.0</c:formatCode>
                <c:ptCount val="19"/>
                <c:pt idx="0">
                  <c:v>2.921438007804618</c:v>
                </c:pt>
                <c:pt idx="1">
                  <c:v>4.0517796522605254</c:v>
                </c:pt>
                <c:pt idx="2">
                  <c:v>1.6401811188407027</c:v>
                </c:pt>
                <c:pt idx="3">
                  <c:v>1.1196636870434076</c:v>
                </c:pt>
                <c:pt idx="4">
                  <c:v>3.3786535694624193</c:v>
                </c:pt>
                <c:pt idx="5">
                  <c:v>2.3408948569040899</c:v>
                </c:pt>
                <c:pt idx="6">
                  <c:v>0</c:v>
                </c:pt>
                <c:pt idx="7">
                  <c:v>1.3277927708700645</c:v>
                </c:pt>
                <c:pt idx="8">
                  <c:v>5.9585961298897328</c:v>
                </c:pt>
                <c:pt idx="9">
                  <c:v>1.6316109160199082</c:v>
                </c:pt>
                <c:pt idx="10">
                  <c:v>4.3578901876411207</c:v>
                </c:pt>
                <c:pt idx="11">
                  <c:v>4.5318950173304495</c:v>
                </c:pt>
                <c:pt idx="12">
                  <c:v>4.8459654307514981</c:v>
                </c:pt>
                <c:pt idx="13">
                  <c:v>4.1476567982974242</c:v>
                </c:pt>
                <c:pt idx="14">
                  <c:v>4.7301234826383833</c:v>
                </c:pt>
                <c:pt idx="15">
                  <c:v>6.1645009695141617</c:v>
                </c:pt>
                <c:pt idx="16">
                  <c:v>5.8415790431108467</c:v>
                </c:pt>
                <c:pt idx="17">
                  <c:v>6.2818045223960901</c:v>
                </c:pt>
                <c:pt idx="18">
                  <c:v>10</c:v>
                </c:pt>
              </c:numCache>
            </c:numRef>
          </c:val>
        </c:ser>
        <c:ser>
          <c:idx val="3"/>
          <c:order val="3"/>
          <c:tx>
            <c:strRef>
              <c:f>'index 2014'!$G$1</c:f>
              <c:strCache>
                <c:ptCount val="1"/>
                <c:pt idx="0">
                  <c:v>Produktivitet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14960629921259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520325203251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520325203252036E-2"/>
                  <c:y val="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3902439024389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032520325203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2014'!$G$2:$G$20</c:f>
              <c:numCache>
                <c:formatCode>0.0</c:formatCode>
                <c:ptCount val="19"/>
                <c:pt idx="0">
                  <c:v>0</c:v>
                </c:pt>
                <c:pt idx="1">
                  <c:v>2.5666065699971155</c:v>
                </c:pt>
                <c:pt idx="2">
                  <c:v>0.99970271898347085</c:v>
                </c:pt>
                <c:pt idx="3">
                  <c:v>0.39814402393516213</c:v>
                </c:pt>
                <c:pt idx="4">
                  <c:v>3.5745932671284595</c:v>
                </c:pt>
                <c:pt idx="5">
                  <c:v>2.5464414767076828</c:v>
                </c:pt>
                <c:pt idx="6">
                  <c:v>4.7343828539725905</c:v>
                </c:pt>
                <c:pt idx="7">
                  <c:v>2.9561220480113115</c:v>
                </c:pt>
                <c:pt idx="8">
                  <c:v>1.5629717643579675</c:v>
                </c:pt>
                <c:pt idx="9">
                  <c:v>6.7526855998612776</c:v>
                </c:pt>
                <c:pt idx="10">
                  <c:v>2.8679810343109371</c:v>
                </c:pt>
                <c:pt idx="11">
                  <c:v>2.03169650623488</c:v>
                </c:pt>
                <c:pt idx="12">
                  <c:v>1.2342987835184327</c:v>
                </c:pt>
                <c:pt idx="13">
                  <c:v>3.4455894488910044</c:v>
                </c:pt>
                <c:pt idx="14">
                  <c:v>3.295632171289983</c:v>
                </c:pt>
                <c:pt idx="15">
                  <c:v>4.9701464023882975</c:v>
                </c:pt>
                <c:pt idx="16">
                  <c:v>10</c:v>
                </c:pt>
                <c:pt idx="17">
                  <c:v>7.7672995562959661</c:v>
                </c:pt>
                <c:pt idx="18">
                  <c:v>6.6040789061227994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191656"/>
        <c:axId val="276192048"/>
      </c:barChart>
      <c:catAx>
        <c:axId val="276191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6192048"/>
        <c:crosses val="autoZero"/>
        <c:auto val="1"/>
        <c:lblAlgn val="ctr"/>
        <c:lblOffset val="100"/>
        <c:noMultiLvlLbl val="0"/>
      </c:catAx>
      <c:valAx>
        <c:axId val="27619204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276191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9999830666328002E-2"/>
          <c:y val="4.7449584816132862E-3"/>
          <c:w val="0.9"/>
          <c:h val="4.3695630761386613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19534030848883"/>
          <c:y val="9.5700284039837491E-2"/>
          <c:w val="0.61710602955452487"/>
          <c:h val="0.88896444108869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'index 2014'!$D$1</c:f>
              <c:strCache>
                <c:ptCount val="1"/>
                <c:pt idx="0">
                  <c:v>Lønnsomhet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2014'!$D$2:$D$20</c:f>
              <c:numCache>
                <c:formatCode>0.0</c:formatCode>
                <c:ptCount val="19"/>
                <c:pt idx="0">
                  <c:v>0</c:v>
                </c:pt>
                <c:pt idx="1">
                  <c:v>2.9433459968495668</c:v>
                </c:pt>
                <c:pt idx="2">
                  <c:v>5.6192870314430801</c:v>
                </c:pt>
                <c:pt idx="3">
                  <c:v>6.5060303124290053</c:v>
                </c:pt>
                <c:pt idx="4">
                  <c:v>3.7307481208742841</c:v>
                </c:pt>
                <c:pt idx="5">
                  <c:v>1.8197021748967179</c:v>
                </c:pt>
                <c:pt idx="6">
                  <c:v>4.8317691806685046</c:v>
                </c:pt>
                <c:pt idx="7">
                  <c:v>5.7404111455191043</c:v>
                </c:pt>
                <c:pt idx="8">
                  <c:v>3.1868596843423891</c:v>
                </c:pt>
                <c:pt idx="9">
                  <c:v>4.015567697914185</c:v>
                </c:pt>
                <c:pt idx="10">
                  <c:v>2.2520329827984056</c:v>
                </c:pt>
                <c:pt idx="11">
                  <c:v>6.0853140624696911</c:v>
                </c:pt>
                <c:pt idx="12">
                  <c:v>7.0247301039940204</c:v>
                </c:pt>
                <c:pt idx="13">
                  <c:v>7.2198054504361275</c:v>
                </c:pt>
                <c:pt idx="14">
                  <c:v>6.1077018455886671</c:v>
                </c:pt>
                <c:pt idx="15">
                  <c:v>6.6654894970426701</c:v>
                </c:pt>
                <c:pt idx="16">
                  <c:v>10</c:v>
                </c:pt>
                <c:pt idx="17">
                  <c:v>7.6058321682782708</c:v>
                </c:pt>
                <c:pt idx="18">
                  <c:v>7.0205580221257451</c:v>
                </c:pt>
              </c:numCache>
            </c:numRef>
          </c:val>
        </c:ser>
        <c:ser>
          <c:idx val="1"/>
          <c:order val="1"/>
          <c:tx>
            <c:strRef>
              <c:f>'index 2014'!$E$1</c:f>
              <c:strCache>
                <c:ptCount val="1"/>
                <c:pt idx="0">
                  <c:v>Vekst</c:v>
                </c:pt>
              </c:strCache>
            </c:strRef>
          </c:tx>
          <c:spPr>
            <a:solidFill>
              <a:srgbClr val="A89A8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1300813008129344E-3"/>
                  <c:y val="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2014'!$E$2:$E$20</c:f>
              <c:numCache>
                <c:formatCode>0.0</c:formatCode>
                <c:ptCount val="19"/>
                <c:pt idx="0">
                  <c:v>4.2295928174911914</c:v>
                </c:pt>
                <c:pt idx="1">
                  <c:v>0</c:v>
                </c:pt>
                <c:pt idx="2">
                  <c:v>2.5350602645504696</c:v>
                </c:pt>
                <c:pt idx="3">
                  <c:v>3.6777942551748883</c:v>
                </c:pt>
                <c:pt idx="4">
                  <c:v>2.0273019464246724</c:v>
                </c:pt>
                <c:pt idx="5">
                  <c:v>8.0688999289600503</c:v>
                </c:pt>
                <c:pt idx="6">
                  <c:v>6.9408392640556986</c:v>
                </c:pt>
                <c:pt idx="7">
                  <c:v>8.1811093446628256</c:v>
                </c:pt>
                <c:pt idx="8">
                  <c:v>7.5370195340974089</c:v>
                </c:pt>
                <c:pt idx="9">
                  <c:v>6.7151453708769431</c:v>
                </c:pt>
                <c:pt idx="10">
                  <c:v>9.9337630307461602</c:v>
                </c:pt>
                <c:pt idx="11">
                  <c:v>6.8271794929852341</c:v>
                </c:pt>
                <c:pt idx="12">
                  <c:v>6.6258809518375106</c:v>
                </c:pt>
                <c:pt idx="13">
                  <c:v>5.2922259145276325</c:v>
                </c:pt>
                <c:pt idx="14">
                  <c:v>7.2456572551899381</c:v>
                </c:pt>
                <c:pt idx="15">
                  <c:v>6.7202167912913691</c:v>
                </c:pt>
                <c:pt idx="16">
                  <c:v>4.7561775853177775</c:v>
                </c:pt>
                <c:pt idx="17">
                  <c:v>10</c:v>
                </c:pt>
                <c:pt idx="18">
                  <c:v>9.4797543161205144</c:v>
                </c:pt>
              </c:numCache>
            </c:numRef>
          </c:val>
        </c:ser>
        <c:ser>
          <c:idx val="2"/>
          <c:order val="2"/>
          <c:tx>
            <c:strRef>
              <c:f>'index 2014'!$F$1</c:f>
              <c:strCache>
                <c:ptCount val="1"/>
                <c:pt idx="0">
                  <c:v>Nyetableringer</c:v>
                </c:pt>
              </c:strCache>
            </c:strRef>
          </c:tx>
          <c:spPr>
            <a:solidFill>
              <a:srgbClr val="A2BB1E"/>
            </a:solidFill>
          </c:spPr>
          <c:invertIfNegative val="0"/>
          <c:dLbls>
            <c:dLbl>
              <c:idx val="2"/>
              <c:layout>
                <c:manualLayout>
                  <c:x val="3.252032520325196E-2"/>
                  <c:y val="-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390243902438949E-2"/>
                  <c:y val="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2014'!$F$2:$F$20</c:f>
              <c:numCache>
                <c:formatCode>0.0</c:formatCode>
                <c:ptCount val="19"/>
                <c:pt idx="0">
                  <c:v>2.921438007804618</c:v>
                </c:pt>
                <c:pt idx="1">
                  <c:v>4.0517796522605254</c:v>
                </c:pt>
                <c:pt idx="2">
                  <c:v>1.6401811188407027</c:v>
                </c:pt>
                <c:pt idx="3">
                  <c:v>1.1196636870434076</c:v>
                </c:pt>
                <c:pt idx="4">
                  <c:v>3.3786535694624193</c:v>
                </c:pt>
                <c:pt idx="5">
                  <c:v>2.3408948569040899</c:v>
                </c:pt>
                <c:pt idx="6">
                  <c:v>0</c:v>
                </c:pt>
                <c:pt idx="7">
                  <c:v>1.3277927708700645</c:v>
                </c:pt>
                <c:pt idx="8">
                  <c:v>5.9585961298897328</c:v>
                </c:pt>
                <c:pt idx="9">
                  <c:v>1.6316109160199082</c:v>
                </c:pt>
                <c:pt idx="10">
                  <c:v>4.3578901876411207</c:v>
                </c:pt>
                <c:pt idx="11">
                  <c:v>4.5318950173304495</c:v>
                </c:pt>
                <c:pt idx="12">
                  <c:v>4.8459654307514981</c:v>
                </c:pt>
                <c:pt idx="13">
                  <c:v>4.1476567982974242</c:v>
                </c:pt>
                <c:pt idx="14">
                  <c:v>4.7301234826383833</c:v>
                </c:pt>
                <c:pt idx="15">
                  <c:v>6.1645009695141617</c:v>
                </c:pt>
                <c:pt idx="16">
                  <c:v>5.8415790431108467</c:v>
                </c:pt>
                <c:pt idx="17">
                  <c:v>6.2818045223960901</c:v>
                </c:pt>
                <c:pt idx="18">
                  <c:v>10</c:v>
                </c:pt>
              </c:numCache>
            </c:numRef>
          </c:val>
        </c:ser>
        <c:ser>
          <c:idx val="3"/>
          <c:order val="3"/>
          <c:tx>
            <c:strRef>
              <c:f>'index 2014'!$G$1</c:f>
              <c:strCache>
                <c:ptCount val="1"/>
                <c:pt idx="0">
                  <c:v>Produktivitet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14960629921259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520325203251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520325203252036E-2"/>
                  <c:y val="1.07921245313017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3902439024389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032520325203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'index 2014'!$B$2:$C$20</c:f>
              <c:multiLvlStrCache>
                <c:ptCount val="19"/>
                <c:lvl>
                  <c:pt idx="0">
                    <c:v>Finnmark (18)</c:v>
                  </c:pt>
                  <c:pt idx="1">
                    <c:v>Aust-Agder (13)</c:v>
                  </c:pt>
                  <c:pt idx="2">
                    <c:v>Nord-Trøndelag (17)</c:v>
                  </c:pt>
                  <c:pt idx="3">
                    <c:v>Oppland (19)</c:v>
                  </c:pt>
                  <c:pt idx="4">
                    <c:v>Telemark (14)</c:v>
                  </c:pt>
                  <c:pt idx="5">
                    <c:v>Nordland (16)</c:v>
                  </c:pt>
                  <c:pt idx="6">
                    <c:v>Sogn og Fjordane (12)</c:v>
                  </c:pt>
                  <c:pt idx="7">
                    <c:v>Hedmark (15)</c:v>
                  </c:pt>
                  <c:pt idx="8">
                    <c:v>Troms (9)</c:v>
                  </c:pt>
                  <c:pt idx="9">
                    <c:v>Møre og Romsdal (7)</c:v>
                  </c:pt>
                  <c:pt idx="10">
                    <c:v>Vest-Agder (10)</c:v>
                  </c:pt>
                  <c:pt idx="11">
                    <c:v>Vestfold (8)</c:v>
                  </c:pt>
                  <c:pt idx="12">
                    <c:v>Østfold (11)</c:v>
                  </c:pt>
                  <c:pt idx="13">
                    <c:v>Buskerud (6)</c:v>
                  </c:pt>
                  <c:pt idx="14">
                    <c:v>Sør-Trøndelag (5)</c:v>
                  </c:pt>
                  <c:pt idx="15">
                    <c:v>Hordaland (4)</c:v>
                  </c:pt>
                  <c:pt idx="16">
                    <c:v>Rogaland (1)</c:v>
                  </c:pt>
                  <c:pt idx="17">
                    <c:v>Akershus (3)</c:v>
                  </c:pt>
                  <c:pt idx="18">
                    <c:v>Oslo (2)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'index 2014'!$G$2:$G$20</c:f>
              <c:numCache>
                <c:formatCode>0.0</c:formatCode>
                <c:ptCount val="19"/>
                <c:pt idx="0">
                  <c:v>0</c:v>
                </c:pt>
                <c:pt idx="1">
                  <c:v>2.5666065699971155</c:v>
                </c:pt>
                <c:pt idx="2">
                  <c:v>0.99970271898347085</c:v>
                </c:pt>
                <c:pt idx="3">
                  <c:v>0.39814402393516213</c:v>
                </c:pt>
                <c:pt idx="4">
                  <c:v>3.5745932671284595</c:v>
                </c:pt>
                <c:pt idx="5">
                  <c:v>2.5464414767076828</c:v>
                </c:pt>
                <c:pt idx="6">
                  <c:v>4.7343828539725905</c:v>
                </c:pt>
                <c:pt idx="7">
                  <c:v>2.9561220480113115</c:v>
                </c:pt>
                <c:pt idx="8">
                  <c:v>1.5629717643579675</c:v>
                </c:pt>
                <c:pt idx="9">
                  <c:v>6.7526855998612776</c:v>
                </c:pt>
                <c:pt idx="10">
                  <c:v>2.8679810343109371</c:v>
                </c:pt>
                <c:pt idx="11">
                  <c:v>2.03169650623488</c:v>
                </c:pt>
                <c:pt idx="12">
                  <c:v>1.2342987835184327</c:v>
                </c:pt>
                <c:pt idx="13">
                  <c:v>3.4455894488910044</c:v>
                </c:pt>
                <c:pt idx="14">
                  <c:v>3.295632171289983</c:v>
                </c:pt>
                <c:pt idx="15">
                  <c:v>4.9701464023882975</c:v>
                </c:pt>
                <c:pt idx="16">
                  <c:v>10</c:v>
                </c:pt>
                <c:pt idx="17">
                  <c:v>7.7672995562959661</c:v>
                </c:pt>
                <c:pt idx="18">
                  <c:v>6.6040789061227994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192832"/>
        <c:axId val="276193224"/>
      </c:barChart>
      <c:catAx>
        <c:axId val="276192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6193224"/>
        <c:crosses val="autoZero"/>
        <c:auto val="1"/>
        <c:lblAlgn val="ctr"/>
        <c:lblOffset val="100"/>
        <c:noMultiLvlLbl val="0"/>
      </c:catAx>
      <c:valAx>
        <c:axId val="27619322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276192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9999830666328002E-2"/>
          <c:y val="4.7449584816132862E-3"/>
          <c:w val="0.9"/>
          <c:h val="4.3695630761386613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19534030848883"/>
          <c:y val="9.5700284039837491E-2"/>
          <c:w val="0.61710602955452487"/>
          <c:h val="0.88896444108869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'Bransjejustert index'!$H$1</c:f>
              <c:strCache>
                <c:ptCount val="1"/>
                <c:pt idx="0">
                  <c:v>Lønnsomhet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'Bransjejustert index'!$B$2:$C$20</c:f>
              <c:multiLvlStrCache>
                <c:ptCount val="19"/>
                <c:lvl>
                  <c:pt idx="0">
                    <c:v>Finnmark</c:v>
                  </c:pt>
                  <c:pt idx="1">
                    <c:v>Aust-Agder</c:v>
                  </c:pt>
                  <c:pt idx="2">
                    <c:v>Telemark</c:v>
                  </c:pt>
                  <c:pt idx="3">
                    <c:v>Nordland</c:v>
                  </c:pt>
                  <c:pt idx="4">
                    <c:v>Oppland</c:v>
                  </c:pt>
                  <c:pt idx="5">
                    <c:v>Nord-Trøndelag</c:v>
                  </c:pt>
                  <c:pt idx="6">
                    <c:v>Vest-Agder</c:v>
                  </c:pt>
                  <c:pt idx="7">
                    <c:v>Møre og Romsdal</c:v>
                  </c:pt>
                  <c:pt idx="8">
                    <c:v>Sogn og Fjordane</c:v>
                  </c:pt>
                  <c:pt idx="9">
                    <c:v>Vestfold</c:v>
                  </c:pt>
                  <c:pt idx="10">
                    <c:v>Østfold</c:v>
                  </c:pt>
                  <c:pt idx="11">
                    <c:v>Troms</c:v>
                  </c:pt>
                  <c:pt idx="12">
                    <c:v>Buskerud</c:v>
                  </c:pt>
                  <c:pt idx="13">
                    <c:v>Sør-Trøndelag</c:v>
                  </c:pt>
                  <c:pt idx="14">
                    <c:v>Hedmark</c:v>
                  </c:pt>
                  <c:pt idx="15">
                    <c:v>Hordaland</c:v>
                  </c:pt>
                  <c:pt idx="16">
                    <c:v>Akershus</c:v>
                  </c:pt>
                  <c:pt idx="17">
                    <c:v>Rogaland</c:v>
                  </c:pt>
                  <c:pt idx="18">
                    <c:v>Oslo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'Bransjejustert index'!$H$2:$H$20</c:f>
              <c:numCache>
                <c:formatCode>0.0</c:formatCode>
                <c:ptCount val="19"/>
                <c:pt idx="0">
                  <c:v>7.9974235802938831E-2</c:v>
                </c:pt>
                <c:pt idx="1">
                  <c:v>1.9521856015254557</c:v>
                </c:pt>
                <c:pt idx="2">
                  <c:v>1.9589185682222072</c:v>
                </c:pt>
                <c:pt idx="3">
                  <c:v>1.1518616625535678</c:v>
                </c:pt>
                <c:pt idx="4">
                  <c:v>6.5242736345539232</c:v>
                </c:pt>
                <c:pt idx="5">
                  <c:v>5.362712794923147</c:v>
                </c:pt>
                <c:pt idx="6">
                  <c:v>0</c:v>
                </c:pt>
                <c:pt idx="7">
                  <c:v>3.2143979316482763</c:v>
                </c:pt>
                <c:pt idx="8">
                  <c:v>5.8645779065293882</c:v>
                </c:pt>
                <c:pt idx="9">
                  <c:v>4.5326673717410708</c:v>
                </c:pt>
                <c:pt idx="10">
                  <c:v>5.8082997943891712</c:v>
                </c:pt>
                <c:pt idx="11">
                  <c:v>2.7686559851650969</c:v>
                </c:pt>
                <c:pt idx="12">
                  <c:v>6.4760406845237108</c:v>
                </c:pt>
                <c:pt idx="13">
                  <c:v>5.2112475465175807</c:v>
                </c:pt>
                <c:pt idx="14">
                  <c:v>5.2267852187049071</c:v>
                </c:pt>
                <c:pt idx="15">
                  <c:v>5.8796407583558938</c:v>
                </c:pt>
                <c:pt idx="16">
                  <c:v>6.4754984394068824</c:v>
                </c:pt>
                <c:pt idx="17">
                  <c:v>10</c:v>
                </c:pt>
                <c:pt idx="18">
                  <c:v>5.1270618160087835</c:v>
                </c:pt>
              </c:numCache>
            </c:numRef>
          </c:val>
        </c:ser>
        <c:ser>
          <c:idx val="1"/>
          <c:order val="1"/>
          <c:tx>
            <c:strRef>
              <c:f>'Bransjejustert index'!$I$1</c:f>
              <c:strCache>
                <c:ptCount val="1"/>
                <c:pt idx="0">
                  <c:v>Vekst</c:v>
                </c:pt>
              </c:strCache>
            </c:strRef>
          </c:tx>
          <c:spPr>
            <a:solidFill>
              <a:srgbClr val="A89A80"/>
            </a:solidFill>
          </c:spPr>
          <c:invertIfNegative val="0"/>
          <c:dLbls>
            <c:dLbl>
              <c:idx val="0"/>
              <c:layout>
                <c:manualLayout>
                  <c:x val="-5.67985404263491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985468279879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264840182648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397260273972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264840182648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1963470319634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6986301369863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'Bransjejustert index'!$B$2:$C$20</c:f>
              <c:multiLvlStrCache>
                <c:ptCount val="19"/>
                <c:lvl>
                  <c:pt idx="0">
                    <c:v>Finnmark</c:v>
                  </c:pt>
                  <c:pt idx="1">
                    <c:v>Aust-Agder</c:v>
                  </c:pt>
                  <c:pt idx="2">
                    <c:v>Telemark</c:v>
                  </c:pt>
                  <c:pt idx="3">
                    <c:v>Nordland</c:v>
                  </c:pt>
                  <c:pt idx="4">
                    <c:v>Oppland</c:v>
                  </c:pt>
                  <c:pt idx="5">
                    <c:v>Nord-Trøndelag</c:v>
                  </c:pt>
                  <c:pt idx="6">
                    <c:v>Vest-Agder</c:v>
                  </c:pt>
                  <c:pt idx="7">
                    <c:v>Møre og Romsdal</c:v>
                  </c:pt>
                  <c:pt idx="8">
                    <c:v>Sogn og Fjordane</c:v>
                  </c:pt>
                  <c:pt idx="9">
                    <c:v>Vestfold</c:v>
                  </c:pt>
                  <c:pt idx="10">
                    <c:v>Østfold</c:v>
                  </c:pt>
                  <c:pt idx="11">
                    <c:v>Troms</c:v>
                  </c:pt>
                  <c:pt idx="12">
                    <c:v>Buskerud</c:v>
                  </c:pt>
                  <c:pt idx="13">
                    <c:v>Sør-Trøndelag</c:v>
                  </c:pt>
                  <c:pt idx="14">
                    <c:v>Hedmark</c:v>
                  </c:pt>
                  <c:pt idx="15">
                    <c:v>Hordaland</c:v>
                  </c:pt>
                  <c:pt idx="16">
                    <c:v>Akershus</c:v>
                  </c:pt>
                  <c:pt idx="17">
                    <c:v>Rogaland</c:v>
                  </c:pt>
                  <c:pt idx="18">
                    <c:v>Oslo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'Bransjejustert index'!$I$2:$I$20</c:f>
              <c:numCache>
                <c:formatCode>0.0</c:formatCode>
                <c:ptCount val="19"/>
                <c:pt idx="0">
                  <c:v>4.0986844165696192</c:v>
                </c:pt>
                <c:pt idx="1">
                  <c:v>0</c:v>
                </c:pt>
                <c:pt idx="2">
                  <c:v>1.9452474951552643</c:v>
                </c:pt>
                <c:pt idx="3">
                  <c:v>8.0207454697831029</c:v>
                </c:pt>
                <c:pt idx="4">
                  <c:v>3.8652290019025153</c:v>
                </c:pt>
                <c:pt idx="5">
                  <c:v>2.9707085974544105</c:v>
                </c:pt>
                <c:pt idx="6">
                  <c:v>9.5404458009255997</c:v>
                </c:pt>
                <c:pt idx="7">
                  <c:v>6.9783579617263758</c:v>
                </c:pt>
                <c:pt idx="8">
                  <c:v>7.6126269767142727</c:v>
                </c:pt>
                <c:pt idx="9">
                  <c:v>6.9291720607007745</c:v>
                </c:pt>
                <c:pt idx="10">
                  <c:v>6.7398758407005932</c:v>
                </c:pt>
                <c:pt idx="11">
                  <c:v>7.1034946897572926</c:v>
                </c:pt>
                <c:pt idx="12">
                  <c:v>5.1986118022406611</c:v>
                </c:pt>
                <c:pt idx="13">
                  <c:v>6.977087615084403</c:v>
                </c:pt>
                <c:pt idx="14">
                  <c:v>8.9087086741227708</c:v>
                </c:pt>
                <c:pt idx="15">
                  <c:v>6.3128769319635651</c:v>
                </c:pt>
                <c:pt idx="16">
                  <c:v>10</c:v>
                </c:pt>
                <c:pt idx="17">
                  <c:v>4.2242950203763758</c:v>
                </c:pt>
                <c:pt idx="18">
                  <c:v>9.3181882810096113</c:v>
                </c:pt>
              </c:numCache>
            </c:numRef>
          </c:val>
        </c:ser>
        <c:ser>
          <c:idx val="2"/>
          <c:order val="2"/>
          <c:tx>
            <c:strRef>
              <c:f>'Bransjejustert index'!$J$1</c:f>
              <c:strCache>
                <c:ptCount val="1"/>
                <c:pt idx="0">
                  <c:v>Nyetablering</c:v>
                </c:pt>
              </c:strCache>
            </c:strRef>
          </c:tx>
          <c:spPr>
            <a:solidFill>
              <a:srgbClr val="A2BB1E"/>
            </a:solidFill>
          </c:spPr>
          <c:invertIfNegative val="0"/>
          <c:dLbls>
            <c:dLbl>
              <c:idx val="0"/>
              <c:layout>
                <c:manualLayout>
                  <c:x val="-7.4524884339629224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552845528455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'Bransjejustert index'!$B$2:$C$20</c:f>
              <c:multiLvlStrCache>
                <c:ptCount val="19"/>
                <c:lvl>
                  <c:pt idx="0">
                    <c:v>Finnmark</c:v>
                  </c:pt>
                  <c:pt idx="1">
                    <c:v>Aust-Agder</c:v>
                  </c:pt>
                  <c:pt idx="2">
                    <c:v>Telemark</c:v>
                  </c:pt>
                  <c:pt idx="3">
                    <c:v>Nordland</c:v>
                  </c:pt>
                  <c:pt idx="4">
                    <c:v>Oppland</c:v>
                  </c:pt>
                  <c:pt idx="5">
                    <c:v>Nord-Trøndelag</c:v>
                  </c:pt>
                  <c:pt idx="6">
                    <c:v>Vest-Agder</c:v>
                  </c:pt>
                  <c:pt idx="7">
                    <c:v>Møre og Romsdal</c:v>
                  </c:pt>
                  <c:pt idx="8">
                    <c:v>Sogn og Fjordane</c:v>
                  </c:pt>
                  <c:pt idx="9">
                    <c:v>Vestfold</c:v>
                  </c:pt>
                  <c:pt idx="10">
                    <c:v>Østfold</c:v>
                  </c:pt>
                  <c:pt idx="11">
                    <c:v>Troms</c:v>
                  </c:pt>
                  <c:pt idx="12">
                    <c:v>Buskerud</c:v>
                  </c:pt>
                  <c:pt idx="13">
                    <c:v>Sør-Trøndelag</c:v>
                  </c:pt>
                  <c:pt idx="14">
                    <c:v>Hedmark</c:v>
                  </c:pt>
                  <c:pt idx="15">
                    <c:v>Hordaland</c:v>
                  </c:pt>
                  <c:pt idx="16">
                    <c:v>Akershus</c:v>
                  </c:pt>
                  <c:pt idx="17">
                    <c:v>Rogaland</c:v>
                  </c:pt>
                  <c:pt idx="18">
                    <c:v>Oslo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'Bransjejustert index'!$J$2:$J$20</c:f>
              <c:numCache>
                <c:formatCode>0.0</c:formatCode>
                <c:ptCount val="19"/>
                <c:pt idx="0">
                  <c:v>3.0839283988693946</c:v>
                </c:pt>
                <c:pt idx="1">
                  <c:v>3.8111595454997147</c:v>
                </c:pt>
                <c:pt idx="2">
                  <c:v>2.9542797909385072</c:v>
                </c:pt>
                <c:pt idx="3">
                  <c:v>1.9147822604628943</c:v>
                </c:pt>
                <c:pt idx="4">
                  <c:v>1.8856991608575422</c:v>
                </c:pt>
                <c:pt idx="5">
                  <c:v>4.1412447917646338</c:v>
                </c:pt>
                <c:pt idx="6">
                  <c:v>3.1955844631713832</c:v>
                </c:pt>
                <c:pt idx="7">
                  <c:v>0</c:v>
                </c:pt>
                <c:pt idx="8">
                  <c:v>1.2270075735450336</c:v>
                </c:pt>
                <c:pt idx="9">
                  <c:v>2.9598583206124758</c:v>
                </c:pt>
                <c:pt idx="10">
                  <c:v>4.054147017965815</c:v>
                </c:pt>
                <c:pt idx="11">
                  <c:v>7.3048655858733422</c:v>
                </c:pt>
                <c:pt idx="12">
                  <c:v>3.1641929462957177</c:v>
                </c:pt>
                <c:pt idx="13">
                  <c:v>4.6381147672412171</c:v>
                </c:pt>
                <c:pt idx="14">
                  <c:v>1.9189615985729997</c:v>
                </c:pt>
                <c:pt idx="15">
                  <c:v>6.1801174790973352</c:v>
                </c:pt>
                <c:pt idx="16">
                  <c:v>5.1680709613575999</c:v>
                </c:pt>
                <c:pt idx="17">
                  <c:v>6.7448397564974112</c:v>
                </c:pt>
                <c:pt idx="18">
                  <c:v>10</c:v>
                </c:pt>
              </c:numCache>
            </c:numRef>
          </c:val>
        </c:ser>
        <c:ser>
          <c:idx val="3"/>
          <c:order val="3"/>
          <c:tx>
            <c:strRef>
              <c:f>'Bransjejustert index'!$K$1</c:f>
              <c:strCache>
                <c:ptCount val="1"/>
                <c:pt idx="0">
                  <c:v>Produktivitet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552845528455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260162601625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390243902439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43902439024390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'Bransjejustert index'!$B$2:$C$20</c:f>
              <c:multiLvlStrCache>
                <c:ptCount val="19"/>
                <c:lvl>
                  <c:pt idx="0">
                    <c:v>Finnmark</c:v>
                  </c:pt>
                  <c:pt idx="1">
                    <c:v>Aust-Agder</c:v>
                  </c:pt>
                  <c:pt idx="2">
                    <c:v>Telemark</c:v>
                  </c:pt>
                  <c:pt idx="3">
                    <c:v>Nordland</c:v>
                  </c:pt>
                  <c:pt idx="4">
                    <c:v>Oppland</c:v>
                  </c:pt>
                  <c:pt idx="5">
                    <c:v>Nord-Trøndelag</c:v>
                  </c:pt>
                  <c:pt idx="6">
                    <c:v>Vest-Agder</c:v>
                  </c:pt>
                  <c:pt idx="7">
                    <c:v>Møre og Romsdal</c:v>
                  </c:pt>
                  <c:pt idx="8">
                    <c:v>Sogn og Fjordane</c:v>
                  </c:pt>
                  <c:pt idx="9">
                    <c:v>Vestfold</c:v>
                  </c:pt>
                  <c:pt idx="10">
                    <c:v>Østfold</c:v>
                  </c:pt>
                  <c:pt idx="11">
                    <c:v>Troms</c:v>
                  </c:pt>
                  <c:pt idx="12">
                    <c:v>Buskerud</c:v>
                  </c:pt>
                  <c:pt idx="13">
                    <c:v>Sør-Trøndelag</c:v>
                  </c:pt>
                  <c:pt idx="14">
                    <c:v>Hedmark</c:v>
                  </c:pt>
                  <c:pt idx="15">
                    <c:v>Hordaland</c:v>
                  </c:pt>
                  <c:pt idx="16">
                    <c:v>Akershus</c:v>
                  </c:pt>
                  <c:pt idx="17">
                    <c:v>Rogaland</c:v>
                  </c:pt>
                  <c:pt idx="18">
                    <c:v>Oslo</c:v>
                  </c:pt>
                </c:lvl>
                <c:lvl>
                  <c:pt idx="0">
                    <c:v>19</c:v>
                  </c:pt>
                  <c:pt idx="1">
                    <c:v>18</c:v>
                  </c:pt>
                  <c:pt idx="2">
                    <c:v>17</c:v>
                  </c:pt>
                  <c:pt idx="3">
                    <c:v>16</c:v>
                  </c:pt>
                  <c:pt idx="4">
                    <c:v>15</c:v>
                  </c:pt>
                  <c:pt idx="5">
                    <c:v>14</c:v>
                  </c:pt>
                  <c:pt idx="6">
                    <c:v>13</c:v>
                  </c:pt>
                  <c:pt idx="7">
                    <c:v>12</c:v>
                  </c:pt>
                  <c:pt idx="8">
                    <c:v>11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7</c:v>
                  </c:pt>
                  <c:pt idx="13">
                    <c:v>6</c:v>
                  </c:pt>
                  <c:pt idx="14">
                    <c:v>5</c:v>
                  </c:pt>
                  <c:pt idx="15">
                    <c:v>4</c:v>
                  </c:pt>
                  <c:pt idx="16">
                    <c:v>3</c:v>
                  </c:pt>
                  <c:pt idx="17">
                    <c:v>2</c:v>
                  </c:pt>
                  <c:pt idx="18">
                    <c:v>1</c:v>
                  </c:pt>
                </c:lvl>
              </c:multiLvlStrCache>
            </c:multiLvlStrRef>
          </c:cat>
          <c:val>
            <c:numRef>
              <c:f>'Bransjejustert index'!$K$2:$K$20</c:f>
              <c:numCache>
                <c:formatCode>0.0</c:formatCode>
                <c:ptCount val="19"/>
                <c:pt idx="0">
                  <c:v>0</c:v>
                </c:pt>
                <c:pt idx="1">
                  <c:v>4.8403946274640894</c:v>
                </c:pt>
                <c:pt idx="2">
                  <c:v>4.3718926036289822</c:v>
                </c:pt>
                <c:pt idx="3">
                  <c:v>2.4499658328253866</c:v>
                </c:pt>
                <c:pt idx="4">
                  <c:v>2.1692548795124194</c:v>
                </c:pt>
                <c:pt idx="5">
                  <c:v>2.8157648384148928</c:v>
                </c:pt>
                <c:pt idx="6">
                  <c:v>4.6142683948737009</c:v>
                </c:pt>
                <c:pt idx="7">
                  <c:v>7.3691069526300081</c:v>
                </c:pt>
                <c:pt idx="8">
                  <c:v>3.4925505151344263</c:v>
                </c:pt>
                <c:pt idx="9">
                  <c:v>4.2536414626825723</c:v>
                </c:pt>
                <c:pt idx="10">
                  <c:v>3.1917532888170417</c:v>
                </c:pt>
                <c:pt idx="11">
                  <c:v>3.1840154831307728</c:v>
                </c:pt>
                <c:pt idx="12">
                  <c:v>5.9103247523281102</c:v>
                </c:pt>
                <c:pt idx="13">
                  <c:v>4.6047903173541949</c:v>
                </c:pt>
                <c:pt idx="14">
                  <c:v>6.2908103612496591</c:v>
                </c:pt>
                <c:pt idx="15">
                  <c:v>5.3786234609078845</c:v>
                </c:pt>
                <c:pt idx="16">
                  <c:v>8.9174145269844818</c:v>
                </c:pt>
                <c:pt idx="17">
                  <c:v>10</c:v>
                </c:pt>
                <c:pt idx="18">
                  <c:v>8.0061496407433594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194008"/>
        <c:axId val="276194400"/>
      </c:barChart>
      <c:catAx>
        <c:axId val="276194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6194400"/>
        <c:crosses val="autoZero"/>
        <c:auto val="1"/>
        <c:lblAlgn val="ctr"/>
        <c:lblOffset val="100"/>
        <c:noMultiLvlLbl val="0"/>
      </c:catAx>
      <c:valAx>
        <c:axId val="27619440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276194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9999830666328002E-2"/>
          <c:y val="4.7449584816132862E-3"/>
          <c:w val="0.9"/>
          <c:h val="4.3695630761386613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.xlsx]Ark3!Pivottabell1</c:name>
    <c:fmtId val="2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9769810884573045E-2"/>
          <c:y val="9.7945990641384623E-2"/>
          <c:w val="0.87838075373045343"/>
          <c:h val="0.8058479444246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'Ark3'!$A$2:$A$16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'Ark3'!$B$2:$B$16</c:f>
              <c:numCache>
                <c:formatCode>#,##0.0</c:formatCode>
                <c:ptCount val="14"/>
                <c:pt idx="0">
                  <c:v>-0.95078240505527323</c:v>
                </c:pt>
                <c:pt idx="1">
                  <c:v>-0.36248316511212686</c:v>
                </c:pt>
                <c:pt idx="2">
                  <c:v>-0.34879571249799352</c:v>
                </c:pt>
                <c:pt idx="3">
                  <c:v>-1.5480740266124586</c:v>
                </c:pt>
                <c:pt idx="4">
                  <c:v>-1.005115934660614</c:v>
                </c:pt>
                <c:pt idx="5">
                  <c:v>-2.2655085801666903</c:v>
                </c:pt>
                <c:pt idx="6">
                  <c:v>-1.3083135174941232</c:v>
                </c:pt>
                <c:pt idx="7">
                  <c:v>-1.529471228313384</c:v>
                </c:pt>
                <c:pt idx="8">
                  <c:v>0.66962189898765245</c:v>
                </c:pt>
                <c:pt idx="9">
                  <c:v>-6.5870913165175723E-2</c:v>
                </c:pt>
                <c:pt idx="10">
                  <c:v>-1.1284797888540594</c:v>
                </c:pt>
                <c:pt idx="11">
                  <c:v>-0.99488067479383802</c:v>
                </c:pt>
                <c:pt idx="12">
                  <c:v>-0.42031877500581372</c:v>
                </c:pt>
                <c:pt idx="13">
                  <c:v>-0.56884457770227725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76563624"/>
        <c:axId val="276564016"/>
      </c:barChart>
      <c:catAx>
        <c:axId val="276563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6564016"/>
        <c:crosses val="autoZero"/>
        <c:auto val="1"/>
        <c:lblAlgn val="ctr"/>
        <c:lblOffset val="100"/>
        <c:noMultiLvlLbl val="0"/>
      </c:catAx>
      <c:valAx>
        <c:axId val="27656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6563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.xlsx]Ark3!Pivottabell2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'Ark3'!$F$1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'Ark3'!$E$2:$E$14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'Ark3'!$F$2:$F$14</c:f>
              <c:numCache>
                <c:formatCode>General</c:formatCode>
                <c:ptCount val="12"/>
                <c:pt idx="0">
                  <c:v>-0.16464906558394432</c:v>
                </c:pt>
                <c:pt idx="1">
                  <c:v>-0.31341834552586079</c:v>
                </c:pt>
                <c:pt idx="2">
                  <c:v>-0.32372272573411465</c:v>
                </c:pt>
                <c:pt idx="3">
                  <c:v>-0.58349383622407913</c:v>
                </c:pt>
                <c:pt idx="4">
                  <c:v>-0.48781324177980423</c:v>
                </c:pt>
                <c:pt idx="5">
                  <c:v>-0.54556418210268021</c:v>
                </c:pt>
                <c:pt idx="6">
                  <c:v>-0.1242339089512825</c:v>
                </c:pt>
                <c:pt idx="7">
                  <c:v>-7.8342246823012829E-2</c:v>
                </c:pt>
                <c:pt idx="8">
                  <c:v>-0.13675595493987203</c:v>
                </c:pt>
                <c:pt idx="9">
                  <c:v>-0.26322630792856216</c:v>
                </c:pt>
                <c:pt idx="10">
                  <c:v>-0.24330174922943115</c:v>
                </c:pt>
                <c:pt idx="11">
                  <c:v>-0.20828657224774361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76564800"/>
        <c:axId val="276565192"/>
      </c:barChart>
      <c:catAx>
        <c:axId val="27656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5192"/>
        <c:crosses val="autoZero"/>
        <c:auto val="1"/>
        <c:lblAlgn val="ctr"/>
        <c:lblOffset val="100"/>
        <c:noMultiLvlLbl val="0"/>
      </c:catAx>
      <c:valAx>
        <c:axId val="27656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[Kvartaldata v2-3kv2015  Sogn og Fjordane .xlsm]Data for Sheet1 Chart 1!PivotTable1</c:name>
    <c:fmtId val="-1"/>
  </c:pivotSource>
  <c:chart>
    <c:autoTitleDeleted val="0"/>
    <c:pivotFmts>
      <c:pivotFmt>
        <c:idx val="0"/>
        <c:spPr>
          <a:solidFill>
            <a:srgbClr val="00B0F0"/>
          </a:solidFill>
        </c:spPr>
        <c:marker>
          <c:symbol val="none"/>
        </c:marker>
      </c:pivotFmt>
      <c:pivotFmt>
        <c:idx val="1"/>
        <c:spPr>
          <a:solidFill>
            <a:srgbClr val="FFC000"/>
          </a:solidFill>
        </c:spPr>
        <c:marker>
          <c:symbol val="none"/>
        </c:marker>
      </c:pivotFmt>
      <c:pivotFmt>
        <c:idx val="2"/>
        <c:spPr>
          <a:solidFill>
            <a:srgbClr val="92D050"/>
          </a:solidFill>
        </c:spPr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spPr>
          <a:ln>
            <a:solidFill>
              <a:schemeClr val="tx1"/>
            </a:solidFill>
            <a:prstDash val="sysDot"/>
          </a:ln>
        </c:spPr>
        <c:marker>
          <c:symbol val="none"/>
        </c:marker>
      </c:pivotFmt>
      <c:pivotFmt>
        <c:idx val="5"/>
        <c:spPr>
          <a:solidFill>
            <a:srgbClr val="00B0F0"/>
          </a:solidFill>
        </c:spPr>
        <c:marker>
          <c:symbol val="none"/>
        </c:marker>
      </c:pivotFmt>
      <c:pivotFmt>
        <c:idx val="6"/>
        <c:spPr>
          <a:solidFill>
            <a:srgbClr val="FFC000"/>
          </a:solidFill>
        </c:spPr>
        <c:marker>
          <c:symbol val="none"/>
        </c:marker>
      </c:pivotFmt>
      <c:pivotFmt>
        <c:idx val="7"/>
        <c:spPr>
          <a:solidFill>
            <a:srgbClr val="92D050"/>
          </a:solidFill>
        </c:spPr>
        <c:marker>
          <c:symbol val="none"/>
        </c:marker>
      </c:pivotFmt>
      <c:pivotFmt>
        <c:idx val="8"/>
        <c:spPr>
          <a:ln>
            <a:solidFill>
              <a:schemeClr val="tx1"/>
            </a:solidFill>
            <a:prstDash val="sysDot"/>
          </a:ln>
        </c:spPr>
        <c:marker>
          <c:symbol val="none"/>
        </c:marker>
      </c:pivotFmt>
      <c:pivotFmt>
        <c:idx val="9"/>
        <c:spPr>
          <a:solidFill>
            <a:srgbClr val="00B0F0"/>
          </a:solidFill>
        </c:spPr>
        <c:marker>
          <c:symbol val="none"/>
        </c:marker>
      </c:pivotFmt>
      <c:pivotFmt>
        <c:idx val="10"/>
        <c:spPr>
          <a:solidFill>
            <a:srgbClr val="FFC000"/>
          </a:solidFill>
        </c:spPr>
        <c:marker>
          <c:symbol val="none"/>
        </c:marker>
      </c:pivotFmt>
      <c:pivotFmt>
        <c:idx val="11"/>
        <c:spPr>
          <a:solidFill>
            <a:srgbClr val="92D050"/>
          </a:solidFill>
        </c:spPr>
        <c:marker>
          <c:symbol val="none"/>
        </c:marker>
      </c:pivotFmt>
      <c:pivotFmt>
        <c:idx val="12"/>
        <c:spPr>
          <a:ln>
            <a:solidFill>
              <a:schemeClr val="tx1"/>
            </a:solidFill>
            <a:prstDash val="sysDot"/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5030755471954785E-2"/>
          <c:y val="0.13995758398020861"/>
          <c:w val="0.90555720954042429"/>
          <c:h val="0.697121712476369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for Sheet1 Chart 1'!$B$1</c:f>
              <c:strCache>
                <c:ptCount val="1"/>
                <c:pt idx="0">
                  <c:v>Innenlands flytting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1'!$B$2:$B$65</c:f>
              <c:numCache>
                <c:formatCode>General</c:formatCode>
                <c:ptCount val="63"/>
                <c:pt idx="0">
                  <c:v>-0.45626457769972029</c:v>
                </c:pt>
                <c:pt idx="1">
                  <c:v>-0.49735518597365413</c:v>
                </c:pt>
                <c:pt idx="2">
                  <c:v>-0.51248186316455224</c:v>
                </c:pt>
                <c:pt idx="3">
                  <c:v>-0.60322151892851494</c:v>
                </c:pt>
                <c:pt idx="4">
                  <c:v>-0.71751879769129967</c:v>
                </c:pt>
                <c:pt idx="5">
                  <c:v>-0.74721189591078063</c:v>
                </c:pt>
                <c:pt idx="6">
                  <c:v>-0.84480339036608143</c:v>
                </c:pt>
                <c:pt idx="7">
                  <c:v>-0.93874895436378847</c:v>
                </c:pt>
                <c:pt idx="8">
                  <c:v>-0.86996166586028512</c:v>
                </c:pt>
                <c:pt idx="9">
                  <c:v>-0.89993571887722301</c:v>
                </c:pt>
                <c:pt idx="10">
                  <c:v>-0.83279709780003541</c:v>
                </c:pt>
                <c:pt idx="11">
                  <c:v>-0.70749440715883671</c:v>
                </c:pt>
                <c:pt idx="12">
                  <c:v>-0.66753060292184485</c:v>
                </c:pt>
                <c:pt idx="13">
                  <c:v>-0.55545182972367435</c:v>
                </c:pt>
                <c:pt idx="14">
                  <c:v>-0.52530907394448334</c:v>
                </c:pt>
                <c:pt idx="15">
                  <c:v>-0.53880716669463247</c:v>
                </c:pt>
                <c:pt idx="16">
                  <c:v>-0.62361341561177497</c:v>
                </c:pt>
                <c:pt idx="17">
                  <c:v>-0.61396562165183766</c:v>
                </c:pt>
                <c:pt idx="18">
                  <c:v>-0.62866097078685224</c:v>
                </c:pt>
                <c:pt idx="19">
                  <c:v>-0.74798082483072503</c:v>
                </c:pt>
                <c:pt idx="20">
                  <c:v>-0.83548817714216372</c:v>
                </c:pt>
                <c:pt idx="21">
                  <c:v>-0.92287286212017894</c:v>
                </c:pt>
                <c:pt idx="22">
                  <c:v>-0.98416733648615806</c:v>
                </c:pt>
                <c:pt idx="23">
                  <c:v>-0.95952612302862694</c:v>
                </c:pt>
                <c:pt idx="24">
                  <c:v>-0.96820363146521482</c:v>
                </c:pt>
                <c:pt idx="25">
                  <c:v>-0.96909376636982714</c:v>
                </c:pt>
                <c:pt idx="26">
                  <c:v>-1.0626932808546528</c:v>
                </c:pt>
                <c:pt idx="27">
                  <c:v>-1.0548523206751055</c:v>
                </c:pt>
                <c:pt idx="28">
                  <c:v>-0.98315398050594405</c:v>
                </c:pt>
                <c:pt idx="29">
                  <c:v>-0.96254977086620086</c:v>
                </c:pt>
                <c:pt idx="30">
                  <c:v>-0.84342906629766645</c:v>
                </c:pt>
                <c:pt idx="31">
                  <c:v>-0.85974725502382432</c:v>
                </c:pt>
                <c:pt idx="32">
                  <c:v>-0.84979697200945892</c:v>
                </c:pt>
                <c:pt idx="33">
                  <c:v>-0.86515625589022505</c:v>
                </c:pt>
                <c:pt idx="34">
                  <c:v>-1.0059338796270132</c:v>
                </c:pt>
                <c:pt idx="35">
                  <c:v>-0.94486114117392406</c:v>
                </c:pt>
                <c:pt idx="36">
                  <c:v>-0.94922716539507235</c:v>
                </c:pt>
                <c:pt idx="37">
                  <c:v>-0.8290330767278572</c:v>
                </c:pt>
                <c:pt idx="38">
                  <c:v>-0.72035811014143847</c:v>
                </c:pt>
                <c:pt idx="39">
                  <c:v>-0.69229829884366456</c:v>
                </c:pt>
                <c:pt idx="40">
                  <c:v>-0.67045401192544252</c:v>
                </c:pt>
                <c:pt idx="41">
                  <c:v>-0.75285128377998767</c:v>
                </c:pt>
                <c:pt idx="42">
                  <c:v>-0.67277371784674977</c:v>
                </c:pt>
                <c:pt idx="43">
                  <c:v>-0.71068360104594697</c:v>
                </c:pt>
                <c:pt idx="44">
                  <c:v>-0.65232179966265647</c:v>
                </c:pt>
                <c:pt idx="45">
                  <c:v>-0.61391922311312852</c:v>
                </c:pt>
                <c:pt idx="46">
                  <c:v>-0.5769498768987783</c:v>
                </c:pt>
                <c:pt idx="47">
                  <c:v>-0.62835291715394181</c:v>
                </c:pt>
                <c:pt idx="48">
                  <c:v>-0.69613095789844459</c:v>
                </c:pt>
                <c:pt idx="49">
                  <c:v>-0.74599237347747216</c:v>
                </c:pt>
                <c:pt idx="50">
                  <c:v>-0.84440087307165845</c:v>
                </c:pt>
                <c:pt idx="51">
                  <c:v>-0.84749678838458053</c:v>
                </c:pt>
                <c:pt idx="52">
                  <c:v>-0.84207416161914606</c:v>
                </c:pt>
                <c:pt idx="53">
                  <c:v>-0.7738139157382129</c:v>
                </c:pt>
                <c:pt idx="54">
                  <c:v>-0.80276918544704667</c:v>
                </c:pt>
                <c:pt idx="55">
                  <c:v>-0.77552897884084637</c:v>
                </c:pt>
                <c:pt idx="56">
                  <c:v>-0.74151762714359315</c:v>
                </c:pt>
                <c:pt idx="57">
                  <c:v>-0.89963426513021261</c:v>
                </c:pt>
                <c:pt idx="58">
                  <c:v>-0.77799924680120147</c:v>
                </c:pt>
                <c:pt idx="59">
                  <c:v>-0.78740880099114396</c:v>
                </c:pt>
                <c:pt idx="60">
                  <c:v>-0.78043322756369105</c:v>
                </c:pt>
                <c:pt idx="61">
                  <c:v>-0.6286018426751826</c:v>
                </c:pt>
                <c:pt idx="62">
                  <c:v>-0.66457668756645771</c:v>
                </c:pt>
              </c:numCache>
            </c:numRef>
          </c:val>
        </c:ser>
        <c:ser>
          <c:idx val="1"/>
          <c:order val="1"/>
          <c:tx>
            <c:strRef>
              <c:f>'Data for Sheet1 Chart 1'!$C$1</c:f>
              <c:strCache>
                <c:ptCount val="1"/>
                <c:pt idx="0">
                  <c:v>Innvandring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1'!$C$2:$C$65</c:f>
              <c:numCache>
                <c:formatCode>General</c:formatCode>
                <c:ptCount val="63"/>
                <c:pt idx="0">
                  <c:v>0.31594695808127271</c:v>
                </c:pt>
                <c:pt idx="1">
                  <c:v>0.4108990508417853</c:v>
                </c:pt>
                <c:pt idx="2">
                  <c:v>0.40366085047806838</c:v>
                </c:pt>
                <c:pt idx="3">
                  <c:v>0.33181830856314309</c:v>
                </c:pt>
                <c:pt idx="4">
                  <c:v>0.2834756907977285</c:v>
                </c:pt>
                <c:pt idx="5">
                  <c:v>0.18773234200743494</c:v>
                </c:pt>
                <c:pt idx="6">
                  <c:v>0.24721419344045947</c:v>
                </c:pt>
                <c:pt idx="7">
                  <c:v>0.38107630820708244</c:v>
                </c:pt>
                <c:pt idx="8">
                  <c:v>0.45405485875916485</c:v>
                </c:pt>
                <c:pt idx="9">
                  <c:v>0.50306965651521784</c:v>
                </c:pt>
                <c:pt idx="10">
                  <c:v>0.56048270523832178</c:v>
                </c:pt>
                <c:pt idx="11">
                  <c:v>0.50894854586129756</c:v>
                </c:pt>
                <c:pt idx="12">
                  <c:v>0.46708496098302271</c:v>
                </c:pt>
                <c:pt idx="13">
                  <c:v>0.47983569828230022</c:v>
                </c:pt>
                <c:pt idx="14">
                  <c:v>0.29017961278283183</c:v>
                </c:pt>
                <c:pt idx="15">
                  <c:v>0.25914946771817959</c:v>
                </c:pt>
                <c:pt idx="16">
                  <c:v>0.24236096869814874</c:v>
                </c:pt>
                <c:pt idx="17">
                  <c:v>0.15372432105091535</c:v>
                </c:pt>
                <c:pt idx="18">
                  <c:v>0.22945192702309444</c:v>
                </c:pt>
                <c:pt idx="19">
                  <c:v>0.31523381395609112</c:v>
                </c:pt>
                <c:pt idx="20">
                  <c:v>0.34259682794544588</c:v>
                </c:pt>
                <c:pt idx="21">
                  <c:v>0.46517275843709427</c:v>
                </c:pt>
                <c:pt idx="22">
                  <c:v>0.37385273940594799</c:v>
                </c:pt>
                <c:pt idx="23">
                  <c:v>0.3503625084087002</c:v>
                </c:pt>
                <c:pt idx="24">
                  <c:v>0.35641119187270226</c:v>
                </c:pt>
                <c:pt idx="25">
                  <c:v>0.36294245304198158</c:v>
                </c:pt>
                <c:pt idx="26">
                  <c:v>0.42170368287883048</c:v>
                </c:pt>
                <c:pt idx="27">
                  <c:v>0.38068448195030474</c:v>
                </c:pt>
                <c:pt idx="28">
                  <c:v>0.42631509756418201</c:v>
                </c:pt>
                <c:pt idx="29">
                  <c:v>0.42070468033956876</c:v>
                </c:pt>
                <c:pt idx="30">
                  <c:v>0.61374525806481983</c:v>
                </c:pt>
                <c:pt idx="31">
                  <c:v>0.78535510480818127</c:v>
                </c:pt>
                <c:pt idx="32">
                  <c:v>0.85356547299397978</c:v>
                </c:pt>
                <c:pt idx="33">
                  <c:v>0.98107588494741205</c:v>
                </c:pt>
                <c:pt idx="34">
                  <c:v>0.95318828294245084</c:v>
                </c:pt>
                <c:pt idx="35">
                  <c:v>0.90533507749931774</c:v>
                </c:pt>
                <c:pt idx="36">
                  <c:v>0.94452336378260915</c:v>
                </c:pt>
                <c:pt idx="37">
                  <c:v>0.993523766554813</c:v>
                </c:pt>
                <c:pt idx="38">
                  <c:v>1.0532651218778213</c:v>
                </c:pt>
                <c:pt idx="39">
                  <c:v>1.0962172520360334</c:v>
                </c:pt>
                <c:pt idx="40">
                  <c:v>1.1944222733461665</c:v>
                </c:pt>
                <c:pt idx="41">
                  <c:v>1.1639230668389611</c:v>
                </c:pt>
                <c:pt idx="42">
                  <c:v>1.1415631930083934</c:v>
                </c:pt>
                <c:pt idx="43">
                  <c:v>1.0795666791184162</c:v>
                </c:pt>
                <c:pt idx="44">
                  <c:v>0.98034647606444936</c:v>
                </c:pt>
                <c:pt idx="45">
                  <c:v>0.91901847338753184</c:v>
                </c:pt>
                <c:pt idx="46">
                  <c:v>0.84823709759836485</c:v>
                </c:pt>
                <c:pt idx="47">
                  <c:v>0.90215514841009081</c:v>
                </c:pt>
                <c:pt idx="48">
                  <c:v>0.96308930127361381</c:v>
                </c:pt>
                <c:pt idx="49">
                  <c:v>1.0347636148235904</c:v>
                </c:pt>
                <c:pt idx="50">
                  <c:v>1.2069475787059303</c:v>
                </c:pt>
                <c:pt idx="51">
                  <c:v>1.1580299627545032</c:v>
                </c:pt>
                <c:pt idx="52">
                  <c:v>1.0119663170335351</c:v>
                </c:pt>
                <c:pt idx="53">
                  <c:v>0.91123736442116132</c:v>
                </c:pt>
                <c:pt idx="54">
                  <c:v>0.84603770805715128</c:v>
                </c:pt>
                <c:pt idx="55">
                  <c:v>0.90340386384544613</c:v>
                </c:pt>
                <c:pt idx="56">
                  <c:v>0.97059689408993888</c:v>
                </c:pt>
                <c:pt idx="57">
                  <c:v>0.97866240282295858</c:v>
                </c:pt>
                <c:pt idx="58">
                  <c:v>0.90567562850765604</c:v>
                </c:pt>
                <c:pt idx="59">
                  <c:v>0.82962419125407239</c:v>
                </c:pt>
                <c:pt idx="60">
                  <c:v>0.79235523926560403</c:v>
                </c:pt>
                <c:pt idx="61">
                  <c:v>0.88738391513416293</c:v>
                </c:pt>
                <c:pt idx="62">
                  <c:v>0.94507388259450742</c:v>
                </c:pt>
              </c:numCache>
            </c:numRef>
          </c:val>
        </c:ser>
        <c:ser>
          <c:idx val="2"/>
          <c:order val="2"/>
          <c:tx>
            <c:strRef>
              <c:f>'Data for Sheet1 Chart 1'!$D$1</c:f>
              <c:strCache>
                <c:ptCount val="1"/>
                <c:pt idx="0">
                  <c:v>Fødsel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1'!$D$2:$D$65</c:f>
              <c:numCache>
                <c:formatCode>General</c:formatCode>
                <c:ptCount val="63"/>
                <c:pt idx="0">
                  <c:v>0.2239506379340786</c:v>
                </c:pt>
                <c:pt idx="1">
                  <c:v>0.20730879714415865</c:v>
                </c:pt>
                <c:pt idx="2">
                  <c:v>0.24461475501320734</c:v>
                </c:pt>
                <c:pt idx="3">
                  <c:v>0.26396750597180008</c:v>
                </c:pt>
                <c:pt idx="4">
                  <c:v>0.31693511659680462</c:v>
                </c:pt>
                <c:pt idx="5">
                  <c:v>0.3104089219330855</c:v>
                </c:pt>
                <c:pt idx="6">
                  <c:v>0.24535544010632068</c:v>
                </c:pt>
                <c:pt idx="7">
                  <c:v>0.23794032902686124</c:v>
                </c:pt>
                <c:pt idx="8">
                  <c:v>0.18422717629982507</c:v>
                </c:pt>
                <c:pt idx="9">
                  <c:v>0.15930539122981899</c:v>
                </c:pt>
                <c:pt idx="10">
                  <c:v>0.1902470413787315</c:v>
                </c:pt>
                <c:pt idx="11">
                  <c:v>0.16126025354213275</c:v>
                </c:pt>
                <c:pt idx="12">
                  <c:v>0.18459645164598504</c:v>
                </c:pt>
                <c:pt idx="13">
                  <c:v>0.24458551157580283</c:v>
                </c:pt>
                <c:pt idx="14">
                  <c:v>0.23792862141357593</c:v>
                </c:pt>
                <c:pt idx="15">
                  <c:v>0.25355631373865056</c:v>
                </c:pt>
                <c:pt idx="16">
                  <c:v>0.25913980499263595</c:v>
                </c:pt>
                <c:pt idx="17">
                  <c:v>0.22359901243769506</c:v>
                </c:pt>
                <c:pt idx="18">
                  <c:v>0.2182591500951386</c:v>
                </c:pt>
                <c:pt idx="19">
                  <c:v>0.23409374941709724</c:v>
                </c:pt>
                <c:pt idx="20">
                  <c:v>0.26231528243234414</c:v>
                </c:pt>
                <c:pt idx="21">
                  <c:v>0.29330169909487469</c:v>
                </c:pt>
                <c:pt idx="22">
                  <c:v>0.323382619586145</c:v>
                </c:pt>
                <c:pt idx="23">
                  <c:v>0.25786680618880337</c:v>
                </c:pt>
                <c:pt idx="24">
                  <c:v>0.23854292369432828</c:v>
                </c:pt>
                <c:pt idx="25">
                  <c:v>0.22262964903090623</c:v>
                </c:pt>
                <c:pt idx="26">
                  <c:v>0.19960640989597975</c:v>
                </c:pt>
                <c:pt idx="27">
                  <c:v>0.22878574777308955</c:v>
                </c:pt>
                <c:pt idx="28">
                  <c:v>0.20940146862734052</c:v>
                </c:pt>
                <c:pt idx="29">
                  <c:v>0.16715498459920367</c:v>
                </c:pt>
                <c:pt idx="30">
                  <c:v>0.15249498743328344</c:v>
                </c:pt>
                <c:pt idx="31">
                  <c:v>0.14125091813096785</c:v>
                </c:pt>
                <c:pt idx="32">
                  <c:v>0.14697153839631441</c:v>
                </c:pt>
                <c:pt idx="33">
                  <c:v>0.15455950540958269</c:v>
                </c:pt>
                <c:pt idx="34">
                  <c:v>0.21474992935857587</c:v>
                </c:pt>
                <c:pt idx="35">
                  <c:v>0.22492212424359348</c:v>
                </c:pt>
                <c:pt idx="36">
                  <c:v>0.19003358514351298</c:v>
                </c:pt>
                <c:pt idx="37">
                  <c:v>0.2152478169735593</c:v>
                </c:pt>
                <c:pt idx="38">
                  <c:v>0.16927475173036413</c:v>
                </c:pt>
                <c:pt idx="39">
                  <c:v>0.18223320213795241</c:v>
                </c:pt>
                <c:pt idx="40">
                  <c:v>0.24132588384431194</c:v>
                </c:pt>
                <c:pt idx="41">
                  <c:v>0.25656872108919976</c:v>
                </c:pt>
                <c:pt idx="42">
                  <c:v>0.24702678930673427</c:v>
                </c:pt>
                <c:pt idx="43">
                  <c:v>0.24000747104968248</c:v>
                </c:pt>
                <c:pt idx="44">
                  <c:v>0.19662842818402929</c:v>
                </c:pt>
                <c:pt idx="45">
                  <c:v>0.18603612821609958</c:v>
                </c:pt>
                <c:pt idx="46">
                  <c:v>0.17373530914665303</c:v>
                </c:pt>
                <c:pt idx="47">
                  <c:v>0.1707783408512929</c:v>
                </c:pt>
                <c:pt idx="48">
                  <c:v>0.1427485586103335</c:v>
                </c:pt>
                <c:pt idx="49">
                  <c:v>8.1448298841212838E-2</c:v>
                </c:pt>
                <c:pt idx="50">
                  <c:v>0.11838259775812955</c:v>
                </c:pt>
                <c:pt idx="51">
                  <c:v>0.14417611667174979</c:v>
                </c:pt>
                <c:pt idx="52">
                  <c:v>0.18558871325158813</c:v>
                </c:pt>
                <c:pt idx="53">
                  <c:v>0.22319781598170146</c:v>
                </c:pt>
                <c:pt idx="54">
                  <c:v>0.17583591103255267</c:v>
                </c:pt>
                <c:pt idx="55">
                  <c:v>0.10855565777368906</c:v>
                </c:pt>
                <c:pt idx="56">
                  <c:v>8.1879737984838455E-2</c:v>
                </c:pt>
                <c:pt idx="57">
                  <c:v>5.1460182683648527E-2</c:v>
                </c:pt>
                <c:pt idx="58">
                  <c:v>6.980866913446436E-2</c:v>
                </c:pt>
                <c:pt idx="59">
                  <c:v>0.13307025191575275</c:v>
                </c:pt>
                <c:pt idx="60">
                  <c:v>0.14122998477650814</c:v>
                </c:pt>
                <c:pt idx="61">
                  <c:v>0.16150937855595932</c:v>
                </c:pt>
                <c:pt idx="62">
                  <c:v>0.14483188501448319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216344"/>
        <c:axId val="222216736"/>
      </c:barChart>
      <c:lineChart>
        <c:grouping val="standard"/>
        <c:varyColors val="0"/>
        <c:ser>
          <c:idx val="3"/>
          <c:order val="3"/>
          <c:tx>
            <c:strRef>
              <c:f>'Data for Sheet1 Chart 1'!$E$1</c:f>
              <c:strCache>
                <c:ptCount val="1"/>
                <c:pt idx="0">
                  <c:v>Nettoflyttingprosent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1'!$E$2:$E$65</c:f>
              <c:numCache>
                <c:formatCode>General</c:formatCode>
                <c:ptCount val="63"/>
                <c:pt idx="0">
                  <c:v>-0.14031761961844758</c:v>
                </c:pt>
                <c:pt idx="1">
                  <c:v>-8.6456135131868853E-2</c:v>
                </c:pt>
                <c:pt idx="2">
                  <c:v>-0.10882101268648388</c:v>
                </c:pt>
                <c:pt idx="3">
                  <c:v>-0.27140321036537191</c:v>
                </c:pt>
                <c:pt idx="4">
                  <c:v>-0.43404310689357112</c:v>
                </c:pt>
                <c:pt idx="5">
                  <c:v>-0.55947955390334569</c:v>
                </c:pt>
                <c:pt idx="6">
                  <c:v>-0.59758919692562196</c:v>
                </c:pt>
                <c:pt idx="7">
                  <c:v>-0.55767264615670598</c:v>
                </c:pt>
                <c:pt idx="8">
                  <c:v>-0.41590680710112027</c:v>
                </c:pt>
                <c:pt idx="9">
                  <c:v>-0.39686606236200522</c:v>
                </c:pt>
                <c:pt idx="10">
                  <c:v>-0.27231439256171369</c:v>
                </c:pt>
                <c:pt idx="11">
                  <c:v>-0.19854586129753915</c:v>
                </c:pt>
                <c:pt idx="12">
                  <c:v>-0.20044564193882214</c:v>
                </c:pt>
                <c:pt idx="13">
                  <c:v>-7.5616131441374163E-2</c:v>
                </c:pt>
                <c:pt idx="14">
                  <c:v>-0.23512946116165151</c:v>
                </c:pt>
                <c:pt idx="15">
                  <c:v>-0.27965769897645282</c:v>
                </c:pt>
                <c:pt idx="16">
                  <c:v>-0.38125244691362625</c:v>
                </c:pt>
                <c:pt idx="17">
                  <c:v>-0.46024130060092233</c:v>
                </c:pt>
                <c:pt idx="18">
                  <c:v>-0.39920904376375776</c:v>
                </c:pt>
                <c:pt idx="19">
                  <c:v>-0.43274701087463396</c:v>
                </c:pt>
                <c:pt idx="20">
                  <c:v>-0.49289134919671779</c:v>
                </c:pt>
                <c:pt idx="21">
                  <c:v>-0.45770010368308472</c:v>
                </c:pt>
                <c:pt idx="22">
                  <c:v>-0.61031459708021008</c:v>
                </c:pt>
                <c:pt idx="23">
                  <c:v>-0.60916361461992674</c:v>
                </c:pt>
                <c:pt idx="24">
                  <c:v>-0.6117924395925125</c:v>
                </c:pt>
                <c:pt idx="25">
                  <c:v>-0.60615131332784555</c:v>
                </c:pt>
                <c:pt idx="26">
                  <c:v>-0.64098959797582233</c:v>
                </c:pt>
                <c:pt idx="27">
                  <c:v>-0.67416783872480079</c:v>
                </c:pt>
                <c:pt idx="28">
                  <c:v>-0.55683888294176198</c:v>
                </c:pt>
                <c:pt idx="29">
                  <c:v>-0.5418450905266321</c:v>
                </c:pt>
                <c:pt idx="30">
                  <c:v>-0.22968380823284668</c:v>
                </c:pt>
                <c:pt idx="31">
                  <c:v>-7.4392150215643063E-2</c:v>
                </c:pt>
                <c:pt idx="32">
                  <c:v>3.7685009845208821E-3</c:v>
                </c:pt>
                <c:pt idx="33">
                  <c:v>0.11591962905718702</c:v>
                </c:pt>
                <c:pt idx="34">
                  <c:v>-5.2745596684562496E-2</c:v>
                </c:pt>
                <c:pt idx="35">
                  <c:v>-3.9526063674606385E-2</c:v>
                </c:pt>
                <c:pt idx="36">
                  <c:v>-4.7038016124631927E-3</c:v>
                </c:pt>
                <c:pt idx="37">
                  <c:v>0.1644906898269558</c:v>
                </c:pt>
                <c:pt idx="38">
                  <c:v>0.33290701173638276</c:v>
                </c:pt>
                <c:pt idx="39">
                  <c:v>0.40391895319236876</c:v>
                </c:pt>
                <c:pt idx="40">
                  <c:v>0.52396826142072395</c:v>
                </c:pt>
                <c:pt idx="41">
                  <c:v>0.41107178305897335</c:v>
                </c:pt>
                <c:pt idx="42">
                  <c:v>0.46878947516164349</c:v>
                </c:pt>
                <c:pt idx="43">
                  <c:v>0.36888307807246917</c:v>
                </c:pt>
                <c:pt idx="44">
                  <c:v>0.32802467640179295</c:v>
                </c:pt>
                <c:pt idx="45">
                  <c:v>0.30509925027440327</c:v>
                </c:pt>
                <c:pt idx="46">
                  <c:v>0.27128722069958655</c:v>
                </c:pt>
                <c:pt idx="47">
                  <c:v>0.27380223125614894</c:v>
                </c:pt>
                <c:pt idx="48">
                  <c:v>0.26695834337516916</c:v>
                </c:pt>
                <c:pt idx="49">
                  <c:v>0.28877124134611826</c:v>
                </c:pt>
                <c:pt idx="50">
                  <c:v>0.36254670563427177</c:v>
                </c:pt>
                <c:pt idx="51">
                  <c:v>0.31053317436992267</c:v>
                </c:pt>
                <c:pt idx="52">
                  <c:v>0.16989215541438912</c:v>
                </c:pt>
                <c:pt idx="53">
                  <c:v>0.13742344868294842</c:v>
                </c:pt>
                <c:pt idx="54">
                  <c:v>4.3268522610104582E-2</c:v>
                </c:pt>
                <c:pt idx="55">
                  <c:v>0.12787488500459981</c:v>
                </c:pt>
                <c:pt idx="56">
                  <c:v>0.22907926694634578</c:v>
                </c:pt>
                <c:pt idx="57">
                  <c:v>7.9028137692745956E-2</c:v>
                </c:pt>
                <c:pt idx="58">
                  <c:v>0.12767638170645454</c:v>
                </c:pt>
                <c:pt idx="59">
                  <c:v>4.2215390262928462E-2</c:v>
                </c:pt>
                <c:pt idx="60">
                  <c:v>1.1922011701913024E-2</c:v>
                </c:pt>
                <c:pt idx="61">
                  <c:v>0.25878207245898027</c:v>
                </c:pt>
                <c:pt idx="62">
                  <c:v>0.28049719502804971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216344"/>
        <c:axId val="222216736"/>
      </c:lineChart>
      <c:catAx>
        <c:axId val="222216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  <a:headEnd type="triangle"/>
            <a:tailEnd type="triangle"/>
          </a:ln>
        </c:spPr>
        <c:txPr>
          <a:bodyPr rot="5400000" vert="horz"/>
          <a:lstStyle/>
          <a:p>
            <a:pPr>
              <a:defRPr/>
            </a:pPr>
            <a:endParaRPr lang="nb-NO"/>
          </a:p>
        </c:txPr>
        <c:crossAx val="222216736"/>
        <c:crossesAt val="-9999999"/>
        <c:auto val="1"/>
        <c:lblAlgn val="ctr"/>
        <c:lblOffset val="100"/>
        <c:tickLblSkip val="4"/>
        <c:tickMarkSkip val="4"/>
        <c:noMultiLvlLbl val="1"/>
      </c:catAx>
      <c:valAx>
        <c:axId val="22221673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  <a:headEnd type="triangle"/>
            <a:tailEnd type="triangle"/>
          </a:ln>
        </c:spPr>
        <c:crossAx val="222216344"/>
        <c:crosses val="autoZero"/>
        <c:crossBetween val="between"/>
        <c:majorUnit val="0.5"/>
      </c:valAx>
    </c:plotArea>
    <c:legend>
      <c:legendPos val="t"/>
      <c:layout>
        <c:manualLayout>
          <c:xMode val="edge"/>
          <c:yMode val="edge"/>
          <c:x val="0"/>
          <c:y val="1.267829054049782E-2"/>
          <c:w val="1"/>
          <c:h val="0.1050749832741495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725363874970174"/>
          <c:y val="9.7603349679521889E-2"/>
          <c:w val="0.81202962391938771"/>
          <c:h val="0.7715297866745045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'Flytt arb reg'!$F$5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2"/>
            <c:marker>
              <c:symbol val="circle"/>
              <c:size val="10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fld id="{19E8217B-B904-4592-B09C-1B6BDFE16115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3F4D2A-82A2-4788-B22E-A1C47CF43C5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4647550-11F8-4102-A466-C30B2593C37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fld id="{27A44379-1CEE-461B-BD26-0E75FBD85B1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>
                <c:manualLayout>
                  <c:x val="-0.12668997668997678"/>
                  <c:y val="-4.5586168133698417E-2"/>
                </c:manualLayout>
              </c:layout>
              <c:tx>
                <c:rich>
                  <a:bodyPr/>
                  <a:lstStyle/>
                  <a:p>
                    <a:fld id="{0DA55328-7721-4C47-90F5-D9F0CE279B8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3F0350C-6CFF-40E4-922F-263945D2077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CA207CF-4A24-4F3B-AF14-80D8FC11CE4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fld id="{3CEBD08D-E6A0-4F08-A1D7-6EC26E816B0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>
                <c:manualLayout>
                  <c:x val="-8.3187783345263749E-2"/>
                  <c:y val="-4.5586168133698417E-2"/>
                </c:manualLayout>
              </c:layout>
              <c:tx>
                <c:rich>
                  <a:bodyPr/>
                  <a:lstStyle/>
                  <a:p>
                    <a:fld id="{3BECD95E-52D7-4660-BA4E-63B5E4BD5237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-0.16009911348494027"/>
                  <c:y val="-2.6994002959846032E-2"/>
                </c:manualLayout>
              </c:layout>
              <c:tx>
                <c:rich>
                  <a:bodyPr/>
                  <a:lstStyle/>
                  <a:p>
                    <a:fld id="{2B1842C4-3D19-4016-884C-4A83F1720E05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5.5448855606335924E-2"/>
                  <c:y val="3.5618808945541924E-2"/>
                </c:manualLayout>
              </c:layout>
              <c:tx>
                <c:rich>
                  <a:bodyPr/>
                  <a:lstStyle/>
                  <a:p>
                    <a:fld id="{5A68C646-82F1-400F-95E9-D391994D77B4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5"/>
              <c:layout>
                <c:manualLayout>
                  <c:x val="-8.4207550979204529E-2"/>
                  <c:y val="6.9928066457311602E-2"/>
                </c:manualLayout>
              </c:layout>
              <c:tx>
                <c:rich>
                  <a:bodyPr/>
                  <a:lstStyle/>
                  <a:p>
                    <a:fld id="{75B000D7-13C0-4B60-88FF-4A3B2C0E5B2F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-9.8717948717948797E-2"/>
                  <c:y val="-8.2259383588839316E-2"/>
                </c:manualLayout>
              </c:layout>
              <c:tx>
                <c:rich>
                  <a:bodyPr/>
                  <a:lstStyle/>
                  <a:p>
                    <a:fld id="{60AAE6B8-1CAF-4A03-8142-5A92BD804534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7"/>
              <c:layout>
                <c:manualLayout>
                  <c:x val="1.9172402400748773E-2"/>
                  <c:y val="-5.0825198913004244E-2"/>
                </c:manualLayout>
              </c:layout>
              <c:tx>
                <c:rich>
                  <a:bodyPr/>
                  <a:lstStyle/>
                  <a:p>
                    <a:fld id="{73D467E0-5FCB-4DD5-A6C0-5E813BC749AB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8"/>
              <c:layout>
                <c:manualLayout>
                  <c:x val="1.3974267202613746E-2"/>
                  <c:y val="4.6096870504153585E-2"/>
                </c:manualLayout>
              </c:layout>
              <c:tx>
                <c:rich>
                  <a:bodyPr/>
                  <a:lstStyle/>
                  <a:p>
                    <a:fld id="{7750D04D-DE76-47FC-A10D-AD13335432CB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6208175027072668E-2"/>
                  <c:y val="0.560906929855771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nb-NO"/>
                </a:p>
              </c:txPr>
            </c:trendlineLbl>
          </c:trendline>
          <c:xVal>
            <c:numRef>
              <c:f>'Flytt arb reg'!$C$2:$C$20</c:f>
              <c:numCache>
                <c:formatCode>General</c:formatCode>
                <c:ptCount val="19"/>
                <c:pt idx="0">
                  <c:v>-1.3616975918412209</c:v>
                </c:pt>
                <c:pt idx="1">
                  <c:v>0.74913690914399922</c:v>
                </c:pt>
                <c:pt idx="2">
                  <c:v>0.32693687308346853</c:v>
                </c:pt>
                <c:pt idx="3">
                  <c:v>-1.2158695831894875</c:v>
                </c:pt>
                <c:pt idx="4">
                  <c:v>-1.6158874949906021</c:v>
                </c:pt>
                <c:pt idx="5">
                  <c:v>-0.25928661224315874</c:v>
                </c:pt>
                <c:pt idx="6">
                  <c:v>-0.94457986891211476</c:v>
                </c:pt>
                <c:pt idx="7">
                  <c:v>-2.0795850964495912</c:v>
                </c:pt>
                <c:pt idx="8">
                  <c:v>-0.56824303325265646</c:v>
                </c:pt>
                <c:pt idx="9">
                  <c:v>-0.17358467355370522</c:v>
                </c:pt>
                <c:pt idx="10">
                  <c:v>1.7086228914558887</c:v>
                </c:pt>
                <c:pt idx="11">
                  <c:v>0.55745590012520552</c:v>
                </c:pt>
                <c:pt idx="12">
                  <c:v>-1.0541467401199043</c:v>
                </c:pt>
                <c:pt idx="13">
                  <c:v>-0.26312983268871903</c:v>
                </c:pt>
                <c:pt idx="14">
                  <c:v>0.31781698192935437</c:v>
                </c:pt>
                <c:pt idx="15">
                  <c:v>-0.44418724719434977</c:v>
                </c:pt>
                <c:pt idx="16">
                  <c:v>-1.0475090723484755</c:v>
                </c:pt>
                <c:pt idx="17">
                  <c:v>-0.46729413606226444</c:v>
                </c:pt>
                <c:pt idx="18">
                  <c:v>-0.24344697501510382</c:v>
                </c:pt>
              </c:numCache>
            </c:numRef>
          </c:xVal>
          <c:yVal>
            <c:numRef>
              <c:f>'Flytt arb reg'!$B$2:$B$20</c:f>
              <c:numCache>
                <c:formatCode>General</c:formatCode>
                <c:ptCount val="19"/>
                <c:pt idx="0">
                  <c:v>1.0305728726089001</c:v>
                </c:pt>
                <c:pt idx="1">
                  <c:v>2.5575219988822937</c:v>
                </c:pt>
                <c:pt idx="2">
                  <c:v>1.0987796168774366</c:v>
                </c:pt>
                <c:pt idx="3">
                  <c:v>-1.2673625200986862</c:v>
                </c:pt>
                <c:pt idx="4">
                  <c:v>-1.9116096794605255</c:v>
                </c:pt>
                <c:pt idx="5">
                  <c:v>1.1697204038500786</c:v>
                </c:pt>
                <c:pt idx="6">
                  <c:v>-7.5174004654400051E-2</c:v>
                </c:pt>
                <c:pt idx="7">
                  <c:v>-2.4437119364738464</c:v>
                </c:pt>
                <c:pt idx="8">
                  <c:v>4.4988986104726791E-2</c:v>
                </c:pt>
                <c:pt idx="9">
                  <c:v>-0.53762470185756683</c:v>
                </c:pt>
                <c:pt idx="10">
                  <c:v>0.85486464120913297</c:v>
                </c:pt>
                <c:pt idx="11">
                  <c:v>0.34381013363599777</c:v>
                </c:pt>
                <c:pt idx="12">
                  <c:v>-3.5997275710105896</c:v>
                </c:pt>
                <c:pt idx="13">
                  <c:v>-0.60028083249926567</c:v>
                </c:pt>
                <c:pt idx="14">
                  <c:v>-7.3134168982505798E-2</c:v>
                </c:pt>
                <c:pt idx="15">
                  <c:v>-2.329756572842598</c:v>
                </c:pt>
                <c:pt idx="16">
                  <c:v>-2.9324141442775726</c:v>
                </c:pt>
                <c:pt idx="17">
                  <c:v>-2.1888814866542816</c:v>
                </c:pt>
                <c:pt idx="18">
                  <c:v>-2.2803411185741425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'Flytt arb reg'!$A$2:$A$20</c15:f>
                <c15:dlblRangeCache>
                  <c:ptCount val="19"/>
                  <c:pt idx="0">
                    <c:v>Østfold</c:v>
                  </c:pt>
                  <c:pt idx="1">
                    <c:v>Akershus</c:v>
                  </c:pt>
                  <c:pt idx="2">
                    <c:v>Oslo (Fylke)</c:v>
                  </c:pt>
                  <c:pt idx="3">
                    <c:v>Hedmark</c:v>
                  </c:pt>
                  <c:pt idx="4">
                    <c:v>Oppland</c:v>
                  </c:pt>
                  <c:pt idx="5">
                    <c:v>Buskerud</c:v>
                  </c:pt>
                  <c:pt idx="6">
                    <c:v>Vestfold</c:v>
                  </c:pt>
                  <c:pt idx="7">
                    <c:v>Telemark</c:v>
                  </c:pt>
                  <c:pt idx="8">
                    <c:v>Aust-Agder</c:v>
                  </c:pt>
                  <c:pt idx="9">
                    <c:v>Vest-Agder</c:v>
                  </c:pt>
                  <c:pt idx="10">
                    <c:v>Rogaland</c:v>
                  </c:pt>
                  <c:pt idx="11">
                    <c:v>Hordaland</c:v>
                  </c:pt>
                  <c:pt idx="12">
                    <c:v>Sogn og Fjordane</c:v>
                  </c:pt>
                  <c:pt idx="13">
                    <c:v>Møre og Romsdal</c:v>
                  </c:pt>
                  <c:pt idx="14">
                    <c:v>Sør-Trøndelag</c:v>
                  </c:pt>
                  <c:pt idx="15">
                    <c:v>Nord-Trøndelag</c:v>
                  </c:pt>
                  <c:pt idx="16">
                    <c:v>Nordland</c:v>
                  </c:pt>
                  <c:pt idx="17">
                    <c:v>Troms</c:v>
                  </c:pt>
                  <c:pt idx="18">
                    <c:v>Finnmark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565584"/>
        <c:axId val="276565976"/>
      </c:scatterChart>
      <c:valAx>
        <c:axId val="27656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Arbeidsplass-effekt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5976"/>
        <c:crosses val="autoZero"/>
        <c:crossBetween val="midCat"/>
      </c:valAx>
      <c:valAx>
        <c:axId val="27656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Relativ nettoflytting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5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5708980888128841"/>
          <c:y val="0.11070910074866054"/>
          <c:w val="0.69060743302075311"/>
          <c:h val="0.826873498535229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'Strukt fylke'!$H$1</c:f>
              <c:strCache>
                <c:ptCount val="1"/>
                <c:pt idx="0">
                  <c:v>Størrelse</c:v>
                </c:pt>
              </c:strCache>
            </c:strRef>
          </c:tx>
          <c:invertIfNegative val="0"/>
          <c:cat>
            <c:strRef>
              <c:f>'Strukt fylke'!$G$2:$G$20</c:f>
              <c:strCache>
                <c:ptCount val="19"/>
                <c:pt idx="0">
                  <c:v>Finnmark</c:v>
                </c:pt>
                <c:pt idx="1">
                  <c:v>Nordland</c:v>
                </c:pt>
                <c:pt idx="2">
                  <c:v>Troms</c:v>
                </c:pt>
                <c:pt idx="3">
                  <c:v>Sogn og Fjordane</c:v>
                </c:pt>
                <c:pt idx="4">
                  <c:v>Nord-Trøndelag</c:v>
                </c:pt>
                <c:pt idx="5">
                  <c:v>Møre og Romsdal</c:v>
                </c:pt>
                <c:pt idx="6">
                  <c:v>Sør-Trøndelag</c:v>
                </c:pt>
                <c:pt idx="7">
                  <c:v>Hedmark</c:v>
                </c:pt>
                <c:pt idx="8">
                  <c:v>Aust-Agder</c:v>
                </c:pt>
                <c:pt idx="9">
                  <c:v>Telemark</c:v>
                </c:pt>
                <c:pt idx="10">
                  <c:v>Oppland</c:v>
                </c:pt>
                <c:pt idx="11">
                  <c:v>Hordaland</c:v>
                </c:pt>
                <c:pt idx="12">
                  <c:v>Vest-Agder</c:v>
                </c:pt>
                <c:pt idx="13">
                  <c:v>Rogaland</c:v>
                </c:pt>
                <c:pt idx="14">
                  <c:v>Buskerud</c:v>
                </c:pt>
                <c:pt idx="15">
                  <c:v>Vestfold</c:v>
                </c:pt>
                <c:pt idx="16">
                  <c:v>Østfold</c:v>
                </c:pt>
                <c:pt idx="17">
                  <c:v>Oslo </c:v>
                </c:pt>
                <c:pt idx="18">
                  <c:v>Akershus</c:v>
                </c:pt>
              </c:strCache>
            </c:strRef>
          </c:cat>
          <c:val>
            <c:numRef>
              <c:f>'Strukt fylke'!$H$2:$H$20</c:f>
              <c:numCache>
                <c:formatCode>0.0</c:formatCode>
                <c:ptCount val="19"/>
                <c:pt idx="0">
                  <c:v>-0.31101984158158302</c:v>
                </c:pt>
                <c:pt idx="1">
                  <c:v>1.7705017002299428E-2</c:v>
                </c:pt>
                <c:pt idx="2">
                  <c:v>-9.6373442560434341E-2</c:v>
                </c:pt>
                <c:pt idx="3">
                  <c:v>-0.20424893870949745</c:v>
                </c:pt>
                <c:pt idx="4">
                  <c:v>-0.1457024347037077</c:v>
                </c:pt>
                <c:pt idx="5">
                  <c:v>3.7341560702770948E-2</c:v>
                </c:pt>
                <c:pt idx="6">
                  <c:v>7.9220897518098354E-2</c:v>
                </c:pt>
                <c:pt idx="7">
                  <c:v>-4.2161461431533098E-2</c:v>
                </c:pt>
                <c:pt idx="8">
                  <c:v>-0.1971198134124279</c:v>
                </c:pt>
                <c:pt idx="9">
                  <c:v>-7.7352414838969707E-2</c:v>
                </c:pt>
                <c:pt idx="10">
                  <c:v>-5.0936111714690924E-2</c:v>
                </c:pt>
                <c:pt idx="11">
                  <c:v>0.21880798786878586</c:v>
                </c:pt>
                <c:pt idx="12">
                  <c:v>-7.1178194135427475E-2</c:v>
                </c:pt>
                <c:pt idx="13">
                  <c:v>0.18995074369013309</c:v>
                </c:pt>
                <c:pt idx="14">
                  <c:v>4.6027705539017916E-2</c:v>
                </c:pt>
                <c:pt idx="15">
                  <c:v>1.4195670373737812E-2</c:v>
                </c:pt>
                <c:pt idx="16">
                  <c:v>5.9998596087098122E-2</c:v>
                </c:pt>
                <c:pt idx="17">
                  <c:v>0.27955172210931778</c:v>
                </c:pt>
                <c:pt idx="18">
                  <c:v>0.2532927393913269</c:v>
                </c:pt>
              </c:numCache>
            </c:numRef>
          </c:val>
        </c:ser>
        <c:ser>
          <c:idx val="1"/>
          <c:order val="1"/>
          <c:tx>
            <c:strRef>
              <c:f>'Strukt fylke'!$I$1</c:f>
              <c:strCache>
                <c:ptCount val="1"/>
                <c:pt idx="0">
                  <c:v>Nabovekst</c:v>
                </c:pt>
              </c:strCache>
            </c:strRef>
          </c:tx>
          <c:invertIfNegative val="0"/>
          <c:cat>
            <c:strRef>
              <c:f>'Strukt fylke'!$G$2:$G$20</c:f>
              <c:strCache>
                <c:ptCount val="19"/>
                <c:pt idx="0">
                  <c:v>Finnmark</c:v>
                </c:pt>
                <c:pt idx="1">
                  <c:v>Nordland</c:v>
                </c:pt>
                <c:pt idx="2">
                  <c:v>Troms</c:v>
                </c:pt>
                <c:pt idx="3">
                  <c:v>Sogn og Fjordane</c:v>
                </c:pt>
                <c:pt idx="4">
                  <c:v>Nord-Trøndelag</c:v>
                </c:pt>
                <c:pt idx="5">
                  <c:v>Møre og Romsdal</c:v>
                </c:pt>
                <c:pt idx="6">
                  <c:v>Sør-Trøndelag</c:v>
                </c:pt>
                <c:pt idx="7">
                  <c:v>Hedmark</c:v>
                </c:pt>
                <c:pt idx="8">
                  <c:v>Aust-Agder</c:v>
                </c:pt>
                <c:pt idx="9">
                  <c:v>Telemark</c:v>
                </c:pt>
                <c:pt idx="10">
                  <c:v>Oppland</c:v>
                </c:pt>
                <c:pt idx="11">
                  <c:v>Hordaland</c:v>
                </c:pt>
                <c:pt idx="12">
                  <c:v>Vest-Agder</c:v>
                </c:pt>
                <c:pt idx="13">
                  <c:v>Rogaland</c:v>
                </c:pt>
                <c:pt idx="14">
                  <c:v>Buskerud</c:v>
                </c:pt>
                <c:pt idx="15">
                  <c:v>Vestfold</c:v>
                </c:pt>
                <c:pt idx="16">
                  <c:v>Østfold</c:v>
                </c:pt>
                <c:pt idx="17">
                  <c:v>Oslo </c:v>
                </c:pt>
                <c:pt idx="18">
                  <c:v>Akershus</c:v>
                </c:pt>
              </c:strCache>
            </c:strRef>
          </c:cat>
          <c:val>
            <c:numRef>
              <c:f>'Strukt fylke'!$I$2:$I$20</c:f>
              <c:numCache>
                <c:formatCode>0.0</c:formatCode>
                <c:ptCount val="19"/>
                <c:pt idx="0">
                  <c:v>1.2033207807689905E-2</c:v>
                </c:pt>
                <c:pt idx="1">
                  <c:v>3.6049287067726254E-2</c:v>
                </c:pt>
                <c:pt idx="2">
                  <c:v>5.8110923200729303E-3</c:v>
                </c:pt>
                <c:pt idx="3">
                  <c:v>9.6747400239109993E-2</c:v>
                </c:pt>
                <c:pt idx="4">
                  <c:v>6.889169494388625E-2</c:v>
                </c:pt>
                <c:pt idx="5">
                  <c:v>7.7633247710764408E-2</c:v>
                </c:pt>
                <c:pt idx="6">
                  <c:v>1.7884139670059085E-2</c:v>
                </c:pt>
                <c:pt idx="7">
                  <c:v>2.3503835778683424E-2</c:v>
                </c:pt>
                <c:pt idx="8">
                  <c:v>3.9809317328035831E-2</c:v>
                </c:pt>
                <c:pt idx="9">
                  <c:v>5.7651508366689086E-2</c:v>
                </c:pt>
                <c:pt idx="10">
                  <c:v>2.5990079855546355E-2</c:v>
                </c:pt>
                <c:pt idx="11">
                  <c:v>0.12543769367039204</c:v>
                </c:pt>
                <c:pt idx="12">
                  <c:v>7.3932833969593048E-2</c:v>
                </c:pt>
                <c:pt idx="13">
                  <c:v>0.11185345239937305</c:v>
                </c:pt>
                <c:pt idx="14">
                  <c:v>0.16238036984577775</c:v>
                </c:pt>
                <c:pt idx="15">
                  <c:v>1.6492106486111879E-2</c:v>
                </c:pt>
                <c:pt idx="16">
                  <c:v>0.14069068362005055</c:v>
                </c:pt>
                <c:pt idx="17">
                  <c:v>0.15791241475380957</c:v>
                </c:pt>
                <c:pt idx="18">
                  <c:v>0.20858571026474237</c:v>
                </c:pt>
              </c:numCache>
            </c:numRef>
          </c:val>
        </c:ser>
        <c:ser>
          <c:idx val="2"/>
          <c:order val="2"/>
          <c:tx>
            <c:strRef>
              <c:f>'Strukt fylke'!$J$1</c:f>
              <c:strCache>
                <c:ptCount val="1"/>
                <c:pt idx="0">
                  <c:v>Arb.m.integrasjon</c:v>
                </c:pt>
              </c:strCache>
            </c:strRef>
          </c:tx>
          <c:invertIfNegative val="0"/>
          <c:cat>
            <c:strRef>
              <c:f>'Strukt fylke'!$G$2:$G$20</c:f>
              <c:strCache>
                <c:ptCount val="19"/>
                <c:pt idx="0">
                  <c:v>Finnmark</c:v>
                </c:pt>
                <c:pt idx="1">
                  <c:v>Nordland</c:v>
                </c:pt>
                <c:pt idx="2">
                  <c:v>Troms</c:v>
                </c:pt>
                <c:pt idx="3">
                  <c:v>Sogn og Fjordane</c:v>
                </c:pt>
                <c:pt idx="4">
                  <c:v>Nord-Trøndelag</c:v>
                </c:pt>
                <c:pt idx="5">
                  <c:v>Møre og Romsdal</c:v>
                </c:pt>
                <c:pt idx="6">
                  <c:v>Sør-Trøndelag</c:v>
                </c:pt>
                <c:pt idx="7">
                  <c:v>Hedmark</c:v>
                </c:pt>
                <c:pt idx="8">
                  <c:v>Aust-Agder</c:v>
                </c:pt>
                <c:pt idx="9">
                  <c:v>Telemark</c:v>
                </c:pt>
                <c:pt idx="10">
                  <c:v>Oppland</c:v>
                </c:pt>
                <c:pt idx="11">
                  <c:v>Hordaland</c:v>
                </c:pt>
                <c:pt idx="12">
                  <c:v>Vest-Agder</c:v>
                </c:pt>
                <c:pt idx="13">
                  <c:v>Rogaland</c:v>
                </c:pt>
                <c:pt idx="14">
                  <c:v>Buskerud</c:v>
                </c:pt>
                <c:pt idx="15">
                  <c:v>Vestfold</c:v>
                </c:pt>
                <c:pt idx="16">
                  <c:v>Østfold</c:v>
                </c:pt>
                <c:pt idx="17">
                  <c:v>Oslo </c:v>
                </c:pt>
                <c:pt idx="18">
                  <c:v>Akershus</c:v>
                </c:pt>
              </c:strCache>
            </c:strRef>
          </c:cat>
          <c:val>
            <c:numRef>
              <c:f>'Strukt fylke'!$J$2:$J$20</c:f>
              <c:numCache>
                <c:formatCode>0.0</c:formatCode>
                <c:ptCount val="19"/>
                <c:pt idx="0">
                  <c:v>-0.72170505672693253</c:v>
                </c:pt>
                <c:pt idx="1">
                  <c:v>-0.76592202484607697</c:v>
                </c:pt>
                <c:pt idx="2">
                  <c:v>-0.65096674859523773</c:v>
                </c:pt>
                <c:pt idx="3">
                  <c:v>-0.50932049006223679</c:v>
                </c:pt>
                <c:pt idx="4">
                  <c:v>-0.17586986534297466</c:v>
                </c:pt>
                <c:pt idx="5">
                  <c:v>-0.7027883306145668</c:v>
                </c:pt>
                <c:pt idx="6">
                  <c:v>-0.32101331651210785</c:v>
                </c:pt>
                <c:pt idx="7">
                  <c:v>-9.583053644746542E-2</c:v>
                </c:pt>
                <c:pt idx="8">
                  <c:v>0.10387659724801779</c:v>
                </c:pt>
                <c:pt idx="9">
                  <c:v>-0.28828705847263336</c:v>
                </c:pt>
                <c:pt idx="10">
                  <c:v>-1.8000591662712395E-2</c:v>
                </c:pt>
                <c:pt idx="11">
                  <c:v>-0.53416302055120468</c:v>
                </c:pt>
                <c:pt idx="12">
                  <c:v>-0.20665662549436092</c:v>
                </c:pt>
                <c:pt idx="13">
                  <c:v>-0.55226800590753555</c:v>
                </c:pt>
                <c:pt idx="14">
                  <c:v>0.85153743624687195</c:v>
                </c:pt>
                <c:pt idx="15">
                  <c:v>4.7327279113233089E-2</c:v>
                </c:pt>
                <c:pt idx="16">
                  <c:v>-8.0562427174299955E-3</c:v>
                </c:pt>
                <c:pt idx="17">
                  <c:v>1.7912294268608093</c:v>
                </c:pt>
                <c:pt idx="18">
                  <c:v>2.7568771839141846</c:v>
                </c:pt>
              </c:numCache>
            </c:numRef>
          </c:val>
        </c:ser>
        <c:ser>
          <c:idx val="3"/>
          <c:order val="3"/>
          <c:tx>
            <c:strRef>
              <c:f>'Strukt fylke'!$K$1</c:f>
              <c:strCache>
                <c:ptCount val="1"/>
                <c:pt idx="0">
                  <c:v>Intern arb.m.in.</c:v>
                </c:pt>
              </c:strCache>
            </c:strRef>
          </c:tx>
          <c:invertIfNegative val="0"/>
          <c:cat>
            <c:strRef>
              <c:f>'Strukt fylke'!$G$2:$G$20</c:f>
              <c:strCache>
                <c:ptCount val="19"/>
                <c:pt idx="0">
                  <c:v>Finnmark</c:v>
                </c:pt>
                <c:pt idx="1">
                  <c:v>Nordland</c:v>
                </c:pt>
                <c:pt idx="2">
                  <c:v>Troms</c:v>
                </c:pt>
                <c:pt idx="3">
                  <c:v>Sogn og Fjordane</c:v>
                </c:pt>
                <c:pt idx="4">
                  <c:v>Nord-Trøndelag</c:v>
                </c:pt>
                <c:pt idx="5">
                  <c:v>Møre og Romsdal</c:v>
                </c:pt>
                <c:pt idx="6">
                  <c:v>Sør-Trøndelag</c:v>
                </c:pt>
                <c:pt idx="7">
                  <c:v>Hedmark</c:v>
                </c:pt>
                <c:pt idx="8">
                  <c:v>Aust-Agder</c:v>
                </c:pt>
                <c:pt idx="9">
                  <c:v>Telemark</c:v>
                </c:pt>
                <c:pt idx="10">
                  <c:v>Oppland</c:v>
                </c:pt>
                <c:pt idx="11">
                  <c:v>Hordaland</c:v>
                </c:pt>
                <c:pt idx="12">
                  <c:v>Vest-Agder</c:v>
                </c:pt>
                <c:pt idx="13">
                  <c:v>Rogaland</c:v>
                </c:pt>
                <c:pt idx="14">
                  <c:v>Buskerud</c:v>
                </c:pt>
                <c:pt idx="15">
                  <c:v>Vestfold</c:v>
                </c:pt>
                <c:pt idx="16">
                  <c:v>Østfold</c:v>
                </c:pt>
                <c:pt idx="17">
                  <c:v>Oslo </c:v>
                </c:pt>
                <c:pt idx="18">
                  <c:v>Akershus</c:v>
                </c:pt>
              </c:strCache>
            </c:strRef>
          </c:cat>
          <c:val>
            <c:numRef>
              <c:f>'Strukt fylke'!$K$2:$K$20</c:f>
              <c:numCache>
                <c:formatCode>0.0</c:formatCode>
                <c:ptCount val="19"/>
                <c:pt idx="0">
                  <c:v>-1.5913697481155396</c:v>
                </c:pt>
                <c:pt idx="1">
                  <c:v>-1.2066366970539093</c:v>
                </c:pt>
                <c:pt idx="2">
                  <c:v>-0.61837147176265717</c:v>
                </c:pt>
                <c:pt idx="3">
                  <c:v>-0.64384943246841431</c:v>
                </c:pt>
                <c:pt idx="4">
                  <c:v>-0.50850333273410797</c:v>
                </c:pt>
                <c:pt idx="5">
                  <c:v>6.4479725435376167E-2</c:v>
                </c:pt>
                <c:pt idx="6">
                  <c:v>8.0881298519670963E-2</c:v>
                </c:pt>
                <c:pt idx="7">
                  <c:v>0.1174891535192728</c:v>
                </c:pt>
                <c:pt idx="8">
                  <c:v>7.4694247916340828E-2</c:v>
                </c:pt>
                <c:pt idx="9">
                  <c:v>0.40993569791316986</c:v>
                </c:pt>
                <c:pt idx="10">
                  <c:v>0.18230826035141945</c:v>
                </c:pt>
                <c:pt idx="11">
                  <c:v>0.38304777443408966</c:v>
                </c:pt>
                <c:pt idx="12">
                  <c:v>0.9349084198474884</c:v>
                </c:pt>
                <c:pt idx="13">
                  <c:v>1.4723183363676071</c:v>
                </c:pt>
                <c:pt idx="14">
                  <c:v>0.26633155718445778</c:v>
                </c:pt>
                <c:pt idx="15">
                  <c:v>1.4012089669704437</c:v>
                </c:pt>
                <c:pt idx="16">
                  <c:v>1.4103815108537674</c:v>
                </c:pt>
                <c:pt idx="17">
                  <c:v>0</c:v>
                </c:pt>
                <c:pt idx="18">
                  <c:v>0.72313763946294785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566760"/>
        <c:axId val="276567152"/>
      </c:barChart>
      <c:catAx>
        <c:axId val="276566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276567152"/>
        <c:crosses val="autoZero"/>
        <c:auto val="1"/>
        <c:lblAlgn val="ctr"/>
        <c:lblOffset val="100"/>
        <c:noMultiLvlLbl val="0"/>
      </c:catAx>
      <c:valAx>
        <c:axId val="276567152"/>
        <c:scaling>
          <c:orientation val="minMax"/>
          <c:max val="4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triangle"/>
            <a:tailEnd type="triangle"/>
          </a:ln>
        </c:spPr>
        <c:crossAx val="276566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209959072734766"/>
          <c:y val="1.5216839969566321E-2"/>
          <c:w val="0.79161384291605974"/>
          <c:h val="7.709625949305157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824424927720409E-2"/>
          <c:y val="0.21907545389844041"/>
          <c:w val="0.87089909190510484"/>
          <c:h val="0.68109934592913091"/>
        </c:manualLayout>
      </c:layout>
      <c:barChart>
        <c:barDir val="col"/>
        <c:grouping val="stacked"/>
        <c:varyColors val="0"/>
        <c:ser>
          <c:idx val="0"/>
          <c:order val="0"/>
          <c:tx>
            <c:v>Arbeidsplassvekst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bostedsattraktivitet'!$I$2:$I$13</c:f>
              <c:numCache>
                <c:formatCode>General</c:formatCode>
                <c:ptCount val="12"/>
                <c:pt idx="0">
                  <c:v>-0.16464906558394432</c:v>
                </c:pt>
                <c:pt idx="1">
                  <c:v>-0.31341834552586079</c:v>
                </c:pt>
                <c:pt idx="2">
                  <c:v>-0.32372272573411465</c:v>
                </c:pt>
                <c:pt idx="3">
                  <c:v>-0.58349383622407913</c:v>
                </c:pt>
                <c:pt idx="4">
                  <c:v>-0.48781324177980423</c:v>
                </c:pt>
                <c:pt idx="5">
                  <c:v>-0.54556418210268021</c:v>
                </c:pt>
                <c:pt idx="6">
                  <c:v>-0.1242339089512825</c:v>
                </c:pt>
                <c:pt idx="7">
                  <c:v>-7.8342246823012829E-2</c:v>
                </c:pt>
                <c:pt idx="8">
                  <c:v>-0.13675595493987203</c:v>
                </c:pt>
                <c:pt idx="9">
                  <c:v>-0.26322630792856216</c:v>
                </c:pt>
                <c:pt idx="10">
                  <c:v>-0.24330174922943115</c:v>
                </c:pt>
                <c:pt idx="11">
                  <c:v>-0.20828657224774361</c:v>
                </c:pt>
              </c:numCache>
            </c:numRef>
          </c:val>
        </c:ser>
        <c:ser>
          <c:idx val="3"/>
          <c:order val="1"/>
          <c:tx>
            <c:v>Strukturelle forhold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bostedsattraktivitet'!$L$2:$L$13</c:f>
              <c:numCache>
                <c:formatCode>General</c:formatCode>
                <c:ptCount val="12"/>
                <c:pt idx="0">
                  <c:v>-0.32794860377485613</c:v>
                </c:pt>
                <c:pt idx="1">
                  <c:v>-0.3249744838061438</c:v>
                </c:pt>
                <c:pt idx="2">
                  <c:v>-0.30755275301213125</c:v>
                </c:pt>
                <c:pt idx="3">
                  <c:v>-0.33421482401477853</c:v>
                </c:pt>
                <c:pt idx="4">
                  <c:v>-0.34433792810464958</c:v>
                </c:pt>
                <c:pt idx="5">
                  <c:v>-0.29630291275257925</c:v>
                </c:pt>
                <c:pt idx="6">
                  <c:v>-0.33286688895473937</c:v>
                </c:pt>
                <c:pt idx="7">
                  <c:v>-0.33297653682107786</c:v>
                </c:pt>
                <c:pt idx="8">
                  <c:v>-0.35135658178056339</c:v>
                </c:pt>
                <c:pt idx="9">
                  <c:v>-0.3002143781589971</c:v>
                </c:pt>
                <c:pt idx="10">
                  <c:v>-0.29391061327929358</c:v>
                </c:pt>
                <c:pt idx="11">
                  <c:v>-0.34731720620344142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568328"/>
        <c:axId val="276568720"/>
      </c:barChart>
      <c:lineChart>
        <c:grouping val="standard"/>
        <c:varyColors val="0"/>
        <c:ser>
          <c:idx val="4"/>
          <c:order val="2"/>
          <c:tx>
            <c:strRef>
              <c:f>'Ekte bostedsattraktivitet'!$M$1</c:f>
              <c:strCache>
                <c:ptCount val="1"/>
                <c:pt idx="0">
                  <c:v>Forventet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'Ekte bostedsattraktivitet'!$M$2:$M$13</c:f>
              <c:numCache>
                <c:formatCode>General</c:formatCode>
                <c:ptCount val="12"/>
                <c:pt idx="0">
                  <c:v>-0.49259766935880045</c:v>
                </c:pt>
                <c:pt idx="1">
                  <c:v>-0.63839282933200459</c:v>
                </c:pt>
                <c:pt idx="2">
                  <c:v>-0.6312754787462459</c:v>
                </c:pt>
                <c:pt idx="3">
                  <c:v>-0.91770866023885767</c:v>
                </c:pt>
                <c:pt idx="4">
                  <c:v>-0.83215116988445381</c:v>
                </c:pt>
                <c:pt idx="5">
                  <c:v>-0.84186709485525946</c:v>
                </c:pt>
                <c:pt idx="6">
                  <c:v>-0.45710079790602187</c:v>
                </c:pt>
                <c:pt idx="7">
                  <c:v>-0.41131878364409069</c:v>
                </c:pt>
                <c:pt idx="8">
                  <c:v>-0.48811253672043542</c:v>
                </c:pt>
                <c:pt idx="9">
                  <c:v>-0.56344068608755926</c:v>
                </c:pt>
                <c:pt idx="10">
                  <c:v>-0.53721236250872473</c:v>
                </c:pt>
                <c:pt idx="11">
                  <c:v>-0.55560377845118503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568328"/>
        <c:axId val="276568720"/>
      </c:lineChart>
      <c:catAx>
        <c:axId val="27656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8720"/>
        <c:crosses val="autoZero"/>
        <c:auto val="1"/>
        <c:lblAlgn val="ctr"/>
        <c:lblOffset val="100"/>
        <c:noMultiLvlLbl val="0"/>
      </c:catAx>
      <c:valAx>
        <c:axId val="27656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83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922506633921147E-2"/>
          <c:y val="1.9851116625310174E-2"/>
          <c:w val="0.90962997207731844"/>
          <c:h val="0.18636134503038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824424927720409E-2"/>
          <c:y val="0.20920239270139782"/>
          <c:w val="0.87089909190510484"/>
          <c:h val="0.69097240712617347"/>
        </c:manualLayout>
      </c:layout>
      <c:barChart>
        <c:barDir val="col"/>
        <c:grouping val="stacked"/>
        <c:varyColors val="0"/>
        <c:ser>
          <c:idx val="0"/>
          <c:order val="0"/>
          <c:tx>
            <c:v>Arbeidsplassvekst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bostedsattraktivitet'!$I$2:$I$13</c:f>
              <c:numCache>
                <c:formatCode>General</c:formatCode>
                <c:ptCount val="12"/>
                <c:pt idx="0">
                  <c:v>-0.16464906558394432</c:v>
                </c:pt>
                <c:pt idx="1">
                  <c:v>-0.31341834552586079</c:v>
                </c:pt>
                <c:pt idx="2">
                  <c:v>-0.32372272573411465</c:v>
                </c:pt>
                <c:pt idx="3">
                  <c:v>-0.58349383622407913</c:v>
                </c:pt>
                <c:pt idx="4">
                  <c:v>-0.48781324177980423</c:v>
                </c:pt>
                <c:pt idx="5">
                  <c:v>-0.54556418210268021</c:v>
                </c:pt>
                <c:pt idx="6">
                  <c:v>-0.1242339089512825</c:v>
                </c:pt>
                <c:pt idx="7">
                  <c:v>-7.8342246823012829E-2</c:v>
                </c:pt>
                <c:pt idx="8">
                  <c:v>-0.13675595493987203</c:v>
                </c:pt>
                <c:pt idx="9">
                  <c:v>-0.26322630792856216</c:v>
                </c:pt>
                <c:pt idx="10">
                  <c:v>-0.24330174922943115</c:v>
                </c:pt>
                <c:pt idx="11">
                  <c:v>-0.20828657224774361</c:v>
                </c:pt>
              </c:numCache>
            </c:numRef>
          </c:val>
        </c:ser>
        <c:ser>
          <c:idx val="3"/>
          <c:order val="2"/>
          <c:tx>
            <c:v>Strukturelle forhold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bostedsattraktivitet'!$L$2:$L$13</c:f>
              <c:numCache>
                <c:formatCode>General</c:formatCode>
                <c:ptCount val="12"/>
                <c:pt idx="0">
                  <c:v>-0.32794860377485613</c:v>
                </c:pt>
                <c:pt idx="1">
                  <c:v>-0.3249744838061438</c:v>
                </c:pt>
                <c:pt idx="2">
                  <c:v>-0.30755275301213125</c:v>
                </c:pt>
                <c:pt idx="3">
                  <c:v>-0.33421482401477853</c:v>
                </c:pt>
                <c:pt idx="4">
                  <c:v>-0.34433792810464958</c:v>
                </c:pt>
                <c:pt idx="5">
                  <c:v>-0.29630291275257925</c:v>
                </c:pt>
                <c:pt idx="6">
                  <c:v>-0.33286688895473937</c:v>
                </c:pt>
                <c:pt idx="7">
                  <c:v>-0.33297653682107786</c:v>
                </c:pt>
                <c:pt idx="8">
                  <c:v>-0.35135658178056339</c:v>
                </c:pt>
                <c:pt idx="9">
                  <c:v>-0.3002143781589971</c:v>
                </c:pt>
                <c:pt idx="10">
                  <c:v>-0.29391061327929358</c:v>
                </c:pt>
                <c:pt idx="11">
                  <c:v>-0.34731720620344142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569504"/>
        <c:axId val="276569896"/>
      </c:barChart>
      <c:lineChart>
        <c:grouping val="standard"/>
        <c:varyColors val="0"/>
        <c:ser>
          <c:idx val="2"/>
          <c:order val="1"/>
          <c:tx>
            <c:v>Relativ nettoflytting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bostedsattraktivitet'!$K$2:$K$13</c:f>
              <c:numCache>
                <c:formatCode>0.0</c:formatCode>
                <c:ptCount val="12"/>
                <c:pt idx="0">
                  <c:v>-0.54526865482330322</c:v>
                </c:pt>
                <c:pt idx="1">
                  <c:v>-0.68591654300689697</c:v>
                </c:pt>
                <c:pt idx="2">
                  <c:v>-1.0225379467010498</c:v>
                </c:pt>
                <c:pt idx="3">
                  <c:v>-1.1854152679443359</c:v>
                </c:pt>
                <c:pt idx="4">
                  <c:v>-0.92051017284393311</c:v>
                </c:pt>
                <c:pt idx="5">
                  <c:v>-0.9545447826385498</c:v>
                </c:pt>
                <c:pt idx="6">
                  <c:v>-0.40302270650863647</c:v>
                </c:pt>
                <c:pt idx="7">
                  <c:v>-0.50275677442550659</c:v>
                </c:pt>
                <c:pt idx="8">
                  <c:v>-0.68949860334396362</c:v>
                </c:pt>
                <c:pt idx="9">
                  <c:v>-0.63716185092926025</c:v>
                </c:pt>
                <c:pt idx="10">
                  <c:v>-0.66360962390899658</c:v>
                </c:pt>
                <c:pt idx="11">
                  <c:v>-0.70367801189422607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'Ekte bostedsattraktivitet'!$M$1</c:f>
              <c:strCache>
                <c:ptCount val="1"/>
                <c:pt idx="0">
                  <c:v>Forventet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'Ekte bostedsattraktivitet'!$M$2:$M$13</c:f>
              <c:numCache>
                <c:formatCode>General</c:formatCode>
                <c:ptCount val="12"/>
                <c:pt idx="0">
                  <c:v>-0.49259766935880045</c:v>
                </c:pt>
                <c:pt idx="1">
                  <c:v>-0.63839282933200459</c:v>
                </c:pt>
                <c:pt idx="2">
                  <c:v>-0.6312754787462459</c:v>
                </c:pt>
                <c:pt idx="3">
                  <c:v>-0.91770866023885767</c:v>
                </c:pt>
                <c:pt idx="4">
                  <c:v>-0.83215116988445381</c:v>
                </c:pt>
                <c:pt idx="5">
                  <c:v>-0.84186709485525946</c:v>
                </c:pt>
                <c:pt idx="6">
                  <c:v>-0.45710079790602187</c:v>
                </c:pt>
                <c:pt idx="7">
                  <c:v>-0.41131878364409069</c:v>
                </c:pt>
                <c:pt idx="8">
                  <c:v>-0.48811253672043542</c:v>
                </c:pt>
                <c:pt idx="9">
                  <c:v>-0.56344068608755926</c:v>
                </c:pt>
                <c:pt idx="10">
                  <c:v>-0.53721236250872473</c:v>
                </c:pt>
                <c:pt idx="11">
                  <c:v>-0.55560377845118503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569504"/>
        <c:axId val="276569896"/>
      </c:lineChart>
      <c:catAx>
        <c:axId val="27656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9896"/>
        <c:crosses val="autoZero"/>
        <c:auto val="1"/>
        <c:lblAlgn val="ctr"/>
        <c:lblOffset val="100"/>
        <c:noMultiLvlLbl val="0"/>
      </c:catAx>
      <c:valAx>
        <c:axId val="27656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695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922506633921147E-2"/>
          <c:y val="1.9851116625310174E-2"/>
          <c:w val="0.94689095065372275"/>
          <c:h val="0.12218651767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Arbeidsplassvekst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bostedsattraktivitet'!$I$2:$I$13</c:f>
              <c:numCache>
                <c:formatCode>General</c:formatCode>
                <c:ptCount val="12"/>
                <c:pt idx="0">
                  <c:v>-0.16464906558394432</c:v>
                </c:pt>
                <c:pt idx="1">
                  <c:v>-0.31341834552586079</c:v>
                </c:pt>
                <c:pt idx="2">
                  <c:v>-0.32372272573411465</c:v>
                </c:pt>
                <c:pt idx="3">
                  <c:v>-0.58349383622407913</c:v>
                </c:pt>
                <c:pt idx="4">
                  <c:v>-0.48781324177980423</c:v>
                </c:pt>
                <c:pt idx="5">
                  <c:v>-0.54556418210268021</c:v>
                </c:pt>
                <c:pt idx="6">
                  <c:v>-0.1242339089512825</c:v>
                </c:pt>
                <c:pt idx="7">
                  <c:v>-7.8342246823012829E-2</c:v>
                </c:pt>
                <c:pt idx="8">
                  <c:v>-0.13675595493987203</c:v>
                </c:pt>
                <c:pt idx="9">
                  <c:v>-0.26322630792856216</c:v>
                </c:pt>
                <c:pt idx="10">
                  <c:v>-0.24330174922943115</c:v>
                </c:pt>
                <c:pt idx="11">
                  <c:v>-0.20828657224774361</c:v>
                </c:pt>
              </c:numCache>
            </c:numRef>
          </c:val>
        </c:ser>
        <c:ser>
          <c:idx val="3"/>
          <c:order val="2"/>
          <c:tx>
            <c:v>Strukturelle forhold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bostedsattraktivitet'!$L$2:$L$13</c:f>
              <c:numCache>
                <c:formatCode>General</c:formatCode>
                <c:ptCount val="12"/>
                <c:pt idx="0">
                  <c:v>-0.32794860377485613</c:v>
                </c:pt>
                <c:pt idx="1">
                  <c:v>-0.3249744838061438</c:v>
                </c:pt>
                <c:pt idx="2">
                  <c:v>-0.30755275301213125</c:v>
                </c:pt>
                <c:pt idx="3">
                  <c:v>-0.33421482401477853</c:v>
                </c:pt>
                <c:pt idx="4">
                  <c:v>-0.34433792810464958</c:v>
                </c:pt>
                <c:pt idx="5">
                  <c:v>-0.29630291275257925</c:v>
                </c:pt>
                <c:pt idx="6">
                  <c:v>-0.33286688895473937</c:v>
                </c:pt>
                <c:pt idx="7">
                  <c:v>-0.33297653682107786</c:v>
                </c:pt>
                <c:pt idx="8">
                  <c:v>-0.35135658178056339</c:v>
                </c:pt>
                <c:pt idx="9">
                  <c:v>-0.3002143781589971</c:v>
                </c:pt>
                <c:pt idx="10">
                  <c:v>-0.29391061327929358</c:v>
                </c:pt>
                <c:pt idx="11">
                  <c:v>-0.34731720620344142</c:v>
                </c:pt>
              </c:numCache>
            </c:numRef>
          </c:val>
        </c:ser>
        <c:ser>
          <c:idx val="1"/>
          <c:order val="3"/>
          <c:tx>
            <c:v>Bostedsattraktivitet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bostedsattraktivitet'!$J$2:$J$13</c:f>
              <c:numCache>
                <c:formatCode>0.0</c:formatCode>
                <c:ptCount val="12"/>
                <c:pt idx="0">
                  <c:v>-5.2670963108539581E-2</c:v>
                </c:pt>
                <c:pt idx="1">
                  <c:v>-4.7523725777864456E-2</c:v>
                </c:pt>
                <c:pt idx="2">
                  <c:v>-0.39126244187355042</c:v>
                </c:pt>
                <c:pt idx="3">
                  <c:v>-0.26770660281181335</c:v>
                </c:pt>
                <c:pt idx="4">
                  <c:v>-8.835902065038681E-2</c:v>
                </c:pt>
                <c:pt idx="5">
                  <c:v>-0.11267765611410141</c:v>
                </c:pt>
                <c:pt idx="6">
                  <c:v>5.4078102111816406E-2</c:v>
                </c:pt>
                <c:pt idx="7">
                  <c:v>-9.1438017785549164E-2</c:v>
                </c:pt>
                <c:pt idx="8">
                  <c:v>-0.20138607919216156</c:v>
                </c:pt>
                <c:pt idx="9">
                  <c:v>-7.3721133172512054E-2</c:v>
                </c:pt>
                <c:pt idx="10">
                  <c:v>-0.12639728188514709</c:v>
                </c:pt>
                <c:pt idx="11">
                  <c:v>-0.14807425439357758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6570680"/>
        <c:axId val="277166432"/>
      </c:barChart>
      <c:lineChart>
        <c:grouping val="standard"/>
        <c:varyColors val="0"/>
        <c:ser>
          <c:idx val="2"/>
          <c:order val="1"/>
          <c:tx>
            <c:v>Relativ nettoflytting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'Ekte bostedsattraktivitet'!$H$2:$H$13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'Ekte bostedsattraktivitet'!$K$2:$K$13</c:f>
              <c:numCache>
                <c:formatCode>0.0</c:formatCode>
                <c:ptCount val="12"/>
                <c:pt idx="0">
                  <c:v>-0.54526865482330322</c:v>
                </c:pt>
                <c:pt idx="1">
                  <c:v>-0.68591654300689697</c:v>
                </c:pt>
                <c:pt idx="2">
                  <c:v>-1.0225379467010498</c:v>
                </c:pt>
                <c:pt idx="3">
                  <c:v>-1.1854152679443359</c:v>
                </c:pt>
                <c:pt idx="4">
                  <c:v>-0.92051017284393311</c:v>
                </c:pt>
                <c:pt idx="5">
                  <c:v>-0.9545447826385498</c:v>
                </c:pt>
                <c:pt idx="6">
                  <c:v>-0.40302270650863647</c:v>
                </c:pt>
                <c:pt idx="7">
                  <c:v>-0.50275677442550659</c:v>
                </c:pt>
                <c:pt idx="8">
                  <c:v>-0.68949860334396362</c:v>
                </c:pt>
                <c:pt idx="9">
                  <c:v>-0.63716185092926025</c:v>
                </c:pt>
                <c:pt idx="10">
                  <c:v>-0.66360962390899658</c:v>
                </c:pt>
                <c:pt idx="11">
                  <c:v>-0.70367801189422607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'Ekte bostedsattraktivitet'!$M$1</c:f>
              <c:strCache>
                <c:ptCount val="1"/>
                <c:pt idx="0">
                  <c:v>Forventet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'Ekte bostedsattraktivitet'!$M$2:$M$13</c:f>
              <c:numCache>
                <c:formatCode>General</c:formatCode>
                <c:ptCount val="12"/>
                <c:pt idx="0">
                  <c:v>-0.49259766935880045</c:v>
                </c:pt>
                <c:pt idx="1">
                  <c:v>-0.63839282933200459</c:v>
                </c:pt>
                <c:pt idx="2">
                  <c:v>-0.6312754787462459</c:v>
                </c:pt>
                <c:pt idx="3">
                  <c:v>-0.91770866023885767</c:v>
                </c:pt>
                <c:pt idx="4">
                  <c:v>-0.83215116988445381</c:v>
                </c:pt>
                <c:pt idx="5">
                  <c:v>-0.84186709485525946</c:v>
                </c:pt>
                <c:pt idx="6">
                  <c:v>-0.45710079790602187</c:v>
                </c:pt>
                <c:pt idx="7">
                  <c:v>-0.41131878364409069</c:v>
                </c:pt>
                <c:pt idx="8">
                  <c:v>-0.48811253672043542</c:v>
                </c:pt>
                <c:pt idx="9">
                  <c:v>-0.56344068608755926</c:v>
                </c:pt>
                <c:pt idx="10">
                  <c:v>-0.53721236250872473</c:v>
                </c:pt>
                <c:pt idx="11">
                  <c:v>-0.55560377845118503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570680"/>
        <c:axId val="277166432"/>
      </c:lineChart>
      <c:catAx>
        <c:axId val="27657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66432"/>
        <c:crosses val="autoZero"/>
        <c:auto val="1"/>
        <c:lblAlgn val="ctr"/>
        <c:lblOffset val="100"/>
        <c:noMultiLvlLbl val="0"/>
      </c:catAx>
      <c:valAx>
        <c:axId val="2771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65706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922506633921147E-2"/>
          <c:y val="1.9851116625310174E-2"/>
          <c:w val="0.68020856318104184"/>
          <c:h val="0.1758867026867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2659015280222508"/>
          <c:y val="6.7103526456080129E-2"/>
          <c:w val="0.70902073860485748"/>
          <c:h val="0.870737951530377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'Bosted kom'!$J$1</c:f>
              <c:strCache>
                <c:ptCount val="1"/>
                <c:pt idx="0">
                  <c:v>Arbeidsplass</c:v>
                </c:pt>
              </c:strCache>
            </c:strRef>
          </c:tx>
          <c:invertIfNegative val="0"/>
          <c:cat>
            <c:strRef>
              <c:f>'Bosted kom'!$I$2:$I$27</c:f>
              <c:strCache>
                <c:ptCount val="26"/>
                <c:pt idx="0">
                  <c:v>Hyllestad 416</c:v>
                </c:pt>
                <c:pt idx="1">
                  <c:v>Selje 413</c:v>
                </c:pt>
                <c:pt idx="2">
                  <c:v>Jølster 394</c:v>
                </c:pt>
                <c:pt idx="3">
                  <c:v>Solund 390</c:v>
                </c:pt>
                <c:pt idx="4">
                  <c:v>Naustdal 385</c:v>
                </c:pt>
                <c:pt idx="5">
                  <c:v>Førde 381</c:v>
                </c:pt>
                <c:pt idx="6">
                  <c:v>Balestrand 374</c:v>
                </c:pt>
                <c:pt idx="7">
                  <c:v>Leikanger 371</c:v>
                </c:pt>
                <c:pt idx="8">
                  <c:v>Hornindal 357</c:v>
                </c:pt>
                <c:pt idx="9">
                  <c:v>Flora 349</c:v>
                </c:pt>
                <c:pt idx="10">
                  <c:v>Gulen 342</c:v>
                </c:pt>
                <c:pt idx="11">
                  <c:v>Fjaler 338</c:v>
                </c:pt>
                <c:pt idx="12">
                  <c:v>Vik 322</c:v>
                </c:pt>
                <c:pt idx="13">
                  <c:v>Lærdal 320</c:v>
                </c:pt>
                <c:pt idx="14">
                  <c:v>Eid 311</c:v>
                </c:pt>
                <c:pt idx="15">
                  <c:v>Årdal 304</c:v>
                </c:pt>
                <c:pt idx="16">
                  <c:v>Vågsøy 253</c:v>
                </c:pt>
                <c:pt idx="17">
                  <c:v>Gloppen 224</c:v>
                </c:pt>
                <c:pt idx="18">
                  <c:v>Høyanger 213</c:v>
                </c:pt>
                <c:pt idx="19">
                  <c:v>Bremanger 182</c:v>
                </c:pt>
                <c:pt idx="20">
                  <c:v>Stryn 151</c:v>
                </c:pt>
                <c:pt idx="21">
                  <c:v>Askvoll 144</c:v>
                </c:pt>
                <c:pt idx="22">
                  <c:v>Luster 136</c:v>
                </c:pt>
                <c:pt idx="23">
                  <c:v>Sogndal 102</c:v>
                </c:pt>
                <c:pt idx="24">
                  <c:v>Gaular 96</c:v>
                </c:pt>
                <c:pt idx="25">
                  <c:v>Aurland 83</c:v>
                </c:pt>
              </c:strCache>
            </c:strRef>
          </c:cat>
          <c:val>
            <c:numRef>
              <c:f>'Bosted kom'!$J$2:$J$27</c:f>
              <c:numCache>
                <c:formatCode>0.0</c:formatCode>
                <c:ptCount val="26"/>
                <c:pt idx="0">
                  <c:v>-0.29641317948698997</c:v>
                </c:pt>
                <c:pt idx="1">
                  <c:v>-0.22107570432126522</c:v>
                </c:pt>
                <c:pt idx="2">
                  <c:v>-0.5072520449757576</c:v>
                </c:pt>
                <c:pt idx="3">
                  <c:v>-3.0538367796689272</c:v>
                </c:pt>
                <c:pt idx="4">
                  <c:v>5.8624625205993652E-2</c:v>
                </c:pt>
                <c:pt idx="5">
                  <c:v>0.17177646700292826</c:v>
                </c:pt>
                <c:pt idx="6">
                  <c:v>-1.6050039082765579</c:v>
                </c:pt>
                <c:pt idx="7">
                  <c:v>2.8149679973721504</c:v>
                </c:pt>
                <c:pt idx="8">
                  <c:v>-2.1001643859781325</c:v>
                </c:pt>
                <c:pt idx="9">
                  <c:v>-0.18072566296905279</c:v>
                </c:pt>
                <c:pt idx="10">
                  <c:v>2.4351478591561317</c:v>
                </c:pt>
                <c:pt idx="11">
                  <c:v>-0.38256466947495937</c:v>
                </c:pt>
                <c:pt idx="12">
                  <c:v>-2.2182035818696022</c:v>
                </c:pt>
                <c:pt idx="13">
                  <c:v>-2.7518115341663361</c:v>
                </c:pt>
                <c:pt idx="14">
                  <c:v>-1.5819473266601563</c:v>
                </c:pt>
                <c:pt idx="15">
                  <c:v>-4.030151329934597</c:v>
                </c:pt>
                <c:pt idx="16">
                  <c:v>-1.1267198100686073</c:v>
                </c:pt>
                <c:pt idx="17">
                  <c:v>-0.60933097184170038</c:v>
                </c:pt>
                <c:pt idx="18">
                  <c:v>-5.8166424185037613</c:v>
                </c:pt>
                <c:pt idx="19">
                  <c:v>-1.3677992499433458</c:v>
                </c:pt>
                <c:pt idx="20">
                  <c:v>-0.84708324819803238</c:v>
                </c:pt>
                <c:pt idx="21">
                  <c:v>-3.1470630504190922</c:v>
                </c:pt>
                <c:pt idx="22">
                  <c:v>-0.63584297522902489</c:v>
                </c:pt>
                <c:pt idx="23">
                  <c:v>1.3806657809764147</c:v>
                </c:pt>
                <c:pt idx="24">
                  <c:v>-1.1793477144092321</c:v>
                </c:pt>
                <c:pt idx="25">
                  <c:v>-6.5073572099208832E-2</c:v>
                </c:pt>
              </c:numCache>
            </c:numRef>
          </c:val>
        </c:ser>
        <c:ser>
          <c:idx val="1"/>
          <c:order val="1"/>
          <c:tx>
            <c:strRef>
              <c:f>'Bosted kom'!$K$1</c:f>
              <c:strCache>
                <c:ptCount val="1"/>
                <c:pt idx="0">
                  <c:v>Struktur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'Bosted kom'!$I$2:$I$27</c:f>
              <c:strCache>
                <c:ptCount val="26"/>
                <c:pt idx="0">
                  <c:v>Hyllestad 416</c:v>
                </c:pt>
                <c:pt idx="1">
                  <c:v>Selje 413</c:v>
                </c:pt>
                <c:pt idx="2">
                  <c:v>Jølster 394</c:v>
                </c:pt>
                <c:pt idx="3">
                  <c:v>Solund 390</c:v>
                </c:pt>
                <c:pt idx="4">
                  <c:v>Naustdal 385</c:v>
                </c:pt>
                <c:pt idx="5">
                  <c:v>Førde 381</c:v>
                </c:pt>
                <c:pt idx="6">
                  <c:v>Balestrand 374</c:v>
                </c:pt>
                <c:pt idx="7">
                  <c:v>Leikanger 371</c:v>
                </c:pt>
                <c:pt idx="8">
                  <c:v>Hornindal 357</c:v>
                </c:pt>
                <c:pt idx="9">
                  <c:v>Flora 349</c:v>
                </c:pt>
                <c:pt idx="10">
                  <c:v>Gulen 342</c:v>
                </c:pt>
                <c:pt idx="11">
                  <c:v>Fjaler 338</c:v>
                </c:pt>
                <c:pt idx="12">
                  <c:v>Vik 322</c:v>
                </c:pt>
                <c:pt idx="13">
                  <c:v>Lærdal 320</c:v>
                </c:pt>
                <c:pt idx="14">
                  <c:v>Eid 311</c:v>
                </c:pt>
                <c:pt idx="15">
                  <c:v>Årdal 304</c:v>
                </c:pt>
                <c:pt idx="16">
                  <c:v>Vågsøy 253</c:v>
                </c:pt>
                <c:pt idx="17">
                  <c:v>Gloppen 224</c:v>
                </c:pt>
                <c:pt idx="18">
                  <c:v>Høyanger 213</c:v>
                </c:pt>
                <c:pt idx="19">
                  <c:v>Bremanger 182</c:v>
                </c:pt>
                <c:pt idx="20">
                  <c:v>Stryn 151</c:v>
                </c:pt>
                <c:pt idx="21">
                  <c:v>Askvoll 144</c:v>
                </c:pt>
                <c:pt idx="22">
                  <c:v>Luster 136</c:v>
                </c:pt>
                <c:pt idx="23">
                  <c:v>Sogndal 102</c:v>
                </c:pt>
                <c:pt idx="24">
                  <c:v>Gaular 96</c:v>
                </c:pt>
                <c:pt idx="25">
                  <c:v>Aurland 83</c:v>
                </c:pt>
              </c:strCache>
            </c:strRef>
          </c:cat>
          <c:val>
            <c:numRef>
              <c:f>'Bosted kom'!$K$2:$K$27</c:f>
              <c:numCache>
                <c:formatCode>0.0</c:formatCode>
                <c:ptCount val="26"/>
                <c:pt idx="0">
                  <c:v>-2.7578848328536605</c:v>
                </c:pt>
                <c:pt idx="1">
                  <c:v>-2.9522977292632913</c:v>
                </c:pt>
                <c:pt idx="2">
                  <c:v>-1.3838408149874064</c:v>
                </c:pt>
                <c:pt idx="3">
                  <c:v>-4.0076274897998427</c:v>
                </c:pt>
                <c:pt idx="4">
                  <c:v>-0.78309183084426848</c:v>
                </c:pt>
                <c:pt idx="5">
                  <c:v>-1.2093131656853708</c:v>
                </c:pt>
                <c:pt idx="6">
                  <c:v>-3.5968634903526162</c:v>
                </c:pt>
                <c:pt idx="7">
                  <c:v>-1.2028118752038333</c:v>
                </c:pt>
                <c:pt idx="8">
                  <c:v>-2.9164759093525117</c:v>
                </c:pt>
                <c:pt idx="9">
                  <c:v>-1.9233170692438486</c:v>
                </c:pt>
                <c:pt idx="10">
                  <c:v>-2.3713580638265466</c:v>
                </c:pt>
                <c:pt idx="11">
                  <c:v>-2.6202693328356599</c:v>
                </c:pt>
                <c:pt idx="12">
                  <c:v>-3.3274939663803433</c:v>
                </c:pt>
                <c:pt idx="13">
                  <c:v>-2.8535886759033655</c:v>
                </c:pt>
                <c:pt idx="14">
                  <c:v>-2.2213201386017953</c:v>
                </c:pt>
                <c:pt idx="15">
                  <c:v>-3.0361730519777392</c:v>
                </c:pt>
                <c:pt idx="16">
                  <c:v>-2.6531436245983695</c:v>
                </c:pt>
                <c:pt idx="17">
                  <c:v>-2.5372112929596096</c:v>
                </c:pt>
                <c:pt idx="18">
                  <c:v>-2.3872732536962484</c:v>
                </c:pt>
                <c:pt idx="19">
                  <c:v>-3.0853637834640448</c:v>
                </c:pt>
                <c:pt idx="20">
                  <c:v>-2.7350635415038322</c:v>
                </c:pt>
                <c:pt idx="21">
                  <c:v>-2.690390328350686</c:v>
                </c:pt>
                <c:pt idx="22">
                  <c:v>-1.7127012722173001</c:v>
                </c:pt>
                <c:pt idx="23">
                  <c:v>-1.3060302006175968</c:v>
                </c:pt>
                <c:pt idx="24">
                  <c:v>-0.92936213296858994</c:v>
                </c:pt>
                <c:pt idx="25">
                  <c:v>-3.4099473687216868</c:v>
                </c:pt>
              </c:numCache>
            </c:numRef>
          </c:val>
        </c:ser>
        <c:ser>
          <c:idx val="2"/>
          <c:order val="2"/>
          <c:tx>
            <c:strRef>
              <c:f>'Bosted kom'!$L$1</c:f>
              <c:strCache>
                <c:ptCount val="1"/>
                <c:pt idx="0">
                  <c:v>Bostedsattraktivitet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'Bosted kom'!$I$2:$I$27</c:f>
              <c:strCache>
                <c:ptCount val="26"/>
                <c:pt idx="0">
                  <c:v>Hyllestad 416</c:v>
                </c:pt>
                <c:pt idx="1">
                  <c:v>Selje 413</c:v>
                </c:pt>
                <c:pt idx="2">
                  <c:v>Jølster 394</c:v>
                </c:pt>
                <c:pt idx="3">
                  <c:v>Solund 390</c:v>
                </c:pt>
                <c:pt idx="4">
                  <c:v>Naustdal 385</c:v>
                </c:pt>
                <c:pt idx="5">
                  <c:v>Førde 381</c:v>
                </c:pt>
                <c:pt idx="6">
                  <c:v>Balestrand 374</c:v>
                </c:pt>
                <c:pt idx="7">
                  <c:v>Leikanger 371</c:v>
                </c:pt>
                <c:pt idx="8">
                  <c:v>Hornindal 357</c:v>
                </c:pt>
                <c:pt idx="9">
                  <c:v>Flora 349</c:v>
                </c:pt>
                <c:pt idx="10">
                  <c:v>Gulen 342</c:v>
                </c:pt>
                <c:pt idx="11">
                  <c:v>Fjaler 338</c:v>
                </c:pt>
                <c:pt idx="12">
                  <c:v>Vik 322</c:v>
                </c:pt>
                <c:pt idx="13">
                  <c:v>Lærdal 320</c:v>
                </c:pt>
                <c:pt idx="14">
                  <c:v>Eid 311</c:v>
                </c:pt>
                <c:pt idx="15">
                  <c:v>Årdal 304</c:v>
                </c:pt>
                <c:pt idx="16">
                  <c:v>Vågsøy 253</c:v>
                </c:pt>
                <c:pt idx="17">
                  <c:v>Gloppen 224</c:v>
                </c:pt>
                <c:pt idx="18">
                  <c:v>Høyanger 213</c:v>
                </c:pt>
                <c:pt idx="19">
                  <c:v>Bremanger 182</c:v>
                </c:pt>
                <c:pt idx="20">
                  <c:v>Stryn 151</c:v>
                </c:pt>
                <c:pt idx="21">
                  <c:v>Askvoll 144</c:v>
                </c:pt>
                <c:pt idx="22">
                  <c:v>Luster 136</c:v>
                </c:pt>
                <c:pt idx="23">
                  <c:v>Sogndal 102</c:v>
                </c:pt>
                <c:pt idx="24">
                  <c:v>Gaular 96</c:v>
                </c:pt>
                <c:pt idx="25">
                  <c:v>Aurland 83</c:v>
                </c:pt>
              </c:strCache>
            </c:strRef>
          </c:cat>
          <c:val>
            <c:numRef>
              <c:f>'Bosted kom'!$L$2:$L$27</c:f>
              <c:numCache>
                <c:formatCode>0.0</c:formatCode>
                <c:ptCount val="26"/>
                <c:pt idx="0">
                  <c:v>-4.3647674024105072</c:v>
                </c:pt>
                <c:pt idx="1">
                  <c:v>-4.2692086473107338</c:v>
                </c:pt>
                <c:pt idx="2">
                  <c:v>-2.8861250281333923</c:v>
                </c:pt>
                <c:pt idx="3">
                  <c:v>-2.6868441700935364</c:v>
                </c:pt>
                <c:pt idx="4">
                  <c:v>-2.5306520164012909</c:v>
                </c:pt>
                <c:pt idx="5">
                  <c:v>-2.2683236598968506</c:v>
                </c:pt>
                <c:pt idx="6">
                  <c:v>-2.1718798466026783</c:v>
                </c:pt>
                <c:pt idx="7">
                  <c:v>-2.0969485491514206</c:v>
                </c:pt>
                <c:pt idx="8">
                  <c:v>-1.6231960654258728</c:v>
                </c:pt>
                <c:pt idx="9">
                  <c:v>-1.4941803335677832</c:v>
                </c:pt>
                <c:pt idx="10">
                  <c:v>-1.3588754832744598</c:v>
                </c:pt>
                <c:pt idx="11">
                  <c:v>-1.2791326344013214</c:v>
                </c:pt>
                <c:pt idx="12">
                  <c:v>-0.95930857956409454</c:v>
                </c:pt>
                <c:pt idx="13">
                  <c:v>-0.92603160440921783</c:v>
                </c:pt>
                <c:pt idx="14">
                  <c:v>-0.7707696259021759</c:v>
                </c:pt>
                <c:pt idx="15">
                  <c:v>-0.72033731639385223</c:v>
                </c:pt>
                <c:pt idx="16">
                  <c:v>-1.4657476916909218E-2</c:v>
                </c:pt>
                <c:pt idx="17">
                  <c:v>0.25926528871059418</c:v>
                </c:pt>
                <c:pt idx="18">
                  <c:v>0.36072607710957527</c:v>
                </c:pt>
                <c:pt idx="19">
                  <c:v>0.75376661121845245</c:v>
                </c:pt>
                <c:pt idx="20">
                  <c:v>1.2829630821943283</c:v>
                </c:pt>
                <c:pt idx="21">
                  <c:v>1.4215818420052528</c:v>
                </c:pt>
                <c:pt idx="22">
                  <c:v>1.5512675344944</c:v>
                </c:pt>
                <c:pt idx="23">
                  <c:v>2.2669725120067596</c:v>
                </c:pt>
                <c:pt idx="24">
                  <c:v>2.3837711662054062</c:v>
                </c:pt>
                <c:pt idx="25">
                  <c:v>2.5868512094020844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166824"/>
        <c:axId val="277167216"/>
      </c:barChart>
      <c:catAx>
        <c:axId val="277166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277167216"/>
        <c:crosses val="autoZero"/>
        <c:auto val="1"/>
        <c:lblAlgn val="ctr"/>
        <c:lblOffset val="100"/>
        <c:noMultiLvlLbl val="0"/>
      </c:catAx>
      <c:valAx>
        <c:axId val="277167216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771668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35520192084862"/>
          <c:y val="3.7439697865821062E-2"/>
          <c:w val="0.42543939586662088"/>
          <c:h val="0.908428403463141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'Arbeidsplassvekst bran. Norge'!$K$1</c:f>
              <c:strCache>
                <c:ptCount val="1"/>
                <c:pt idx="0">
                  <c:v>Arbeidsplassvekst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5"/>
              <c:layout>
                <c:manualLayout>
                  <c:x val="-1.7507304081802009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5847750258854658E-3"/>
                  <c:y val="1.493491810736354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'Arbeidsplassvekst bran. Norge'!$L$2:$M$24</c:f>
              <c:multiLvlStrCache>
                <c:ptCount val="23"/>
                <c:lvl>
                  <c:pt idx="0">
                    <c:v>Anna industri</c:v>
                  </c:pt>
                  <c:pt idx="1">
                    <c:v>Fisk</c:v>
                  </c:pt>
                  <c:pt idx="2">
                    <c:v>Gruve</c:v>
                  </c:pt>
                  <c:pt idx="3">
                    <c:v>Landbruk</c:v>
                  </c:pt>
                  <c:pt idx="4">
                    <c:v>Næringsmidler</c:v>
                  </c:pt>
                  <c:pt idx="5">
                    <c:v>Olje og gass</c:v>
                  </c:pt>
                  <c:pt idx="6">
                    <c:v>Olje og gass utvinning</c:v>
                  </c:pt>
                  <c:pt idx="7">
                    <c:v>Prosessindustri</c:v>
                  </c:pt>
                  <c:pt idx="8">
                    <c:v>Teknisk/vitenskap</c:v>
                  </c:pt>
                  <c:pt idx="9">
                    <c:v>Tele og IKT</c:v>
                  </c:pt>
                  <c:pt idx="10">
                    <c:v>Verkstedindustri</c:v>
                  </c:pt>
                  <c:pt idx="11">
                    <c:v>Aktivitet</c:v>
                  </c:pt>
                  <c:pt idx="12">
                    <c:v>Handel</c:v>
                  </c:pt>
                  <c:pt idx="13">
                    <c:v>Overnatting</c:v>
                  </c:pt>
                  <c:pt idx="14">
                    <c:v>Servering</c:v>
                  </c:pt>
                  <c:pt idx="15">
                    <c:v>Lokal</c:v>
                  </c:pt>
                  <c:pt idx="16">
                    <c:v>Agentur og Engros</c:v>
                  </c:pt>
                  <c:pt idx="17">
                    <c:v>Bygg og anlegg</c:v>
                  </c:pt>
                  <c:pt idx="18">
                    <c:v>Diverse</c:v>
                  </c:pt>
                  <c:pt idx="19">
                    <c:v>Finans, eiendom, uteie</c:v>
                  </c:pt>
                  <c:pt idx="20">
                    <c:v>Forr tjenesteyting</c:v>
                  </c:pt>
                  <c:pt idx="21">
                    <c:v>Transport</c:v>
                  </c:pt>
                  <c:pt idx="22">
                    <c:v>Utleie av arbeidskraft</c:v>
                  </c:pt>
                </c:lvl>
                <c:lvl>
                  <c:pt idx="0">
                    <c:v>Basis</c:v>
                  </c:pt>
                  <c:pt idx="11">
                    <c:v>Besøk</c:v>
                  </c:pt>
                  <c:pt idx="15">
                    <c:v>*</c:v>
                  </c:pt>
                  <c:pt idx="16">
                    <c:v>Regional</c:v>
                  </c:pt>
                </c:lvl>
              </c:multiLvlStrCache>
            </c:multiLvlStrRef>
          </c:cat>
          <c:val>
            <c:numRef>
              <c:f>'Arbeidsplassvekst bran. Norge'!$K$2:$K$24</c:f>
              <c:numCache>
                <c:formatCode>#,##0.0</c:formatCode>
                <c:ptCount val="23"/>
                <c:pt idx="0">
                  <c:v>-27.805374001452432</c:v>
                </c:pt>
                <c:pt idx="1">
                  <c:v>-19.313166110453224</c:v>
                </c:pt>
                <c:pt idx="2">
                  <c:v>10.457047140464226</c:v>
                </c:pt>
                <c:pt idx="3">
                  <c:v>-29.498238144178536</c:v>
                </c:pt>
                <c:pt idx="4">
                  <c:v>-13.478260869565219</c:v>
                </c:pt>
                <c:pt idx="5">
                  <c:v>197.25140791796252</c:v>
                </c:pt>
                <c:pt idx="6">
                  <c:v>63.249876053544867</c:v>
                </c:pt>
                <c:pt idx="7">
                  <c:v>-33.176577669902912</c:v>
                </c:pt>
                <c:pt idx="8">
                  <c:v>73.511889986595833</c:v>
                </c:pt>
                <c:pt idx="9">
                  <c:v>40.612767398066055</c:v>
                </c:pt>
                <c:pt idx="10">
                  <c:v>1.2273731487121673</c:v>
                </c:pt>
                <c:pt idx="11">
                  <c:v>30.495824515894142</c:v>
                </c:pt>
                <c:pt idx="12">
                  <c:v>14.33805177617087</c:v>
                </c:pt>
                <c:pt idx="13">
                  <c:v>-1.0357489261465982</c:v>
                </c:pt>
                <c:pt idx="14">
                  <c:v>23.588141147778369</c:v>
                </c:pt>
                <c:pt idx="15">
                  <c:v>48.005622447355861</c:v>
                </c:pt>
                <c:pt idx="16">
                  <c:v>2.7500302962103769</c:v>
                </c:pt>
                <c:pt idx="17">
                  <c:v>56.104848360124699</c:v>
                </c:pt>
                <c:pt idx="18">
                  <c:v>20.843736547567797</c:v>
                </c:pt>
                <c:pt idx="19">
                  <c:v>6.6938470967570023</c:v>
                </c:pt>
                <c:pt idx="20">
                  <c:v>38.62436833239753</c:v>
                </c:pt>
                <c:pt idx="21">
                  <c:v>-12.178059956619792</c:v>
                </c:pt>
                <c:pt idx="22">
                  <c:v>43.040115998066696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7168000"/>
        <c:axId val="277168392"/>
      </c:barChart>
      <c:catAx>
        <c:axId val="277168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68392"/>
        <c:crosses val="autoZero"/>
        <c:auto val="1"/>
        <c:lblAlgn val="ctr"/>
        <c:lblOffset val="100"/>
        <c:noMultiLvlLbl val="0"/>
      </c:catAx>
      <c:valAx>
        <c:axId val="277168392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68000"/>
        <c:crosses val="max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955343059413354"/>
          <c:y val="1.6077472818644887E-2"/>
          <c:w val="0.66733141785852745"/>
          <c:h val="0.937650341939406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LQ!$K$1</c:f>
              <c:strCache>
                <c:ptCount val="1"/>
                <c:pt idx="0">
                  <c:v>LQ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LQ!$L$2:$M$24</c:f>
              <c:multiLvlStrCache>
                <c:ptCount val="23"/>
                <c:lvl>
                  <c:pt idx="0">
                    <c:v>Anna industri</c:v>
                  </c:pt>
                  <c:pt idx="1">
                    <c:v>Fisk</c:v>
                  </c:pt>
                  <c:pt idx="2">
                    <c:v>Gruve</c:v>
                  </c:pt>
                  <c:pt idx="3">
                    <c:v>Landbruk</c:v>
                  </c:pt>
                  <c:pt idx="4">
                    <c:v>Næringsmidler</c:v>
                  </c:pt>
                  <c:pt idx="5">
                    <c:v>Olje og gass</c:v>
                  </c:pt>
                  <c:pt idx="6">
                    <c:v>Olje og gass utvinning</c:v>
                  </c:pt>
                  <c:pt idx="7">
                    <c:v>Prosessindustri</c:v>
                  </c:pt>
                  <c:pt idx="8">
                    <c:v>Teknisk/vitenskap</c:v>
                  </c:pt>
                  <c:pt idx="9">
                    <c:v>Tele og IKT</c:v>
                  </c:pt>
                  <c:pt idx="10">
                    <c:v>Verkstedindustri</c:v>
                  </c:pt>
                  <c:pt idx="11">
                    <c:v>Aktivitet</c:v>
                  </c:pt>
                  <c:pt idx="12">
                    <c:v>Handel</c:v>
                  </c:pt>
                  <c:pt idx="13">
                    <c:v>Overnatting</c:v>
                  </c:pt>
                  <c:pt idx="14">
                    <c:v>Servering</c:v>
                  </c:pt>
                  <c:pt idx="15">
                    <c:v>Lokal</c:v>
                  </c:pt>
                  <c:pt idx="16">
                    <c:v>Agentur og Engros</c:v>
                  </c:pt>
                  <c:pt idx="17">
                    <c:v>Bygg og anlegg</c:v>
                  </c:pt>
                  <c:pt idx="18">
                    <c:v>Diverse</c:v>
                  </c:pt>
                  <c:pt idx="19">
                    <c:v>Finans, eiendom, utleie</c:v>
                  </c:pt>
                  <c:pt idx="20">
                    <c:v>Forr tjenesteyting</c:v>
                  </c:pt>
                  <c:pt idx="21">
                    <c:v>Transport</c:v>
                  </c:pt>
                  <c:pt idx="22">
                    <c:v>Utleie av arbeidskraft</c:v>
                  </c:pt>
                </c:lvl>
                <c:lvl>
                  <c:pt idx="0">
                    <c:v>Basis</c:v>
                  </c:pt>
                  <c:pt idx="11">
                    <c:v>Besøk</c:v>
                  </c:pt>
                  <c:pt idx="15">
                    <c:v>*</c:v>
                  </c:pt>
                  <c:pt idx="16">
                    <c:v>Regional</c:v>
                  </c:pt>
                </c:lvl>
              </c:multiLvlStrCache>
            </c:multiLvlStrRef>
          </c:cat>
          <c:val>
            <c:numRef>
              <c:f>LQ!$K$2:$K$24</c:f>
              <c:numCache>
                <c:formatCode>#,##0.0</c:formatCode>
                <c:ptCount val="23"/>
                <c:pt idx="0">
                  <c:v>1.8361244546739954</c:v>
                </c:pt>
                <c:pt idx="1">
                  <c:v>2.7504326959680681</c:v>
                </c:pt>
                <c:pt idx="2">
                  <c:v>1.7483862592757407</c:v>
                </c:pt>
                <c:pt idx="3">
                  <c:v>2.3157758801901998</c:v>
                </c:pt>
                <c:pt idx="4">
                  <c:v>1.7689314072137459</c:v>
                </c:pt>
                <c:pt idx="5">
                  <c:v>0.16561797688492508</c:v>
                </c:pt>
                <c:pt idx="6">
                  <c:v>8.4034501490332064E-2</c:v>
                </c:pt>
                <c:pt idx="7">
                  <c:v>2.3750441186653584</c:v>
                </c:pt>
                <c:pt idx="8">
                  <c:v>0.40574844408785027</c:v>
                </c:pt>
                <c:pt idx="9">
                  <c:v>0.34281863607566954</c:v>
                </c:pt>
                <c:pt idx="10">
                  <c:v>0.84662465185781011</c:v>
                </c:pt>
                <c:pt idx="11">
                  <c:v>0.72936777897184446</c:v>
                </c:pt>
                <c:pt idx="12">
                  <c:v>0.97103139808796024</c:v>
                </c:pt>
                <c:pt idx="13">
                  <c:v>1.6901170336557025</c:v>
                </c:pt>
                <c:pt idx="14">
                  <c:v>0.58964487808537847</c:v>
                </c:pt>
                <c:pt idx="15">
                  <c:v>0.75654507402950433</c:v>
                </c:pt>
                <c:pt idx="16">
                  <c:v>0.42813924173509316</c:v>
                </c:pt>
                <c:pt idx="17">
                  <c:v>1.0121570759739185</c:v>
                </c:pt>
                <c:pt idx="18">
                  <c:v>0.57708025298516596</c:v>
                </c:pt>
                <c:pt idx="19">
                  <c:v>0.57014735369362368</c:v>
                </c:pt>
                <c:pt idx="20">
                  <c:v>0.58952011873905397</c:v>
                </c:pt>
                <c:pt idx="21">
                  <c:v>1.2917467728991128</c:v>
                </c:pt>
                <c:pt idx="22">
                  <c:v>0.7440809189814942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7169176"/>
        <c:axId val="277169568"/>
      </c:barChart>
      <c:catAx>
        <c:axId val="277169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69568"/>
        <c:crosses val="autoZero"/>
        <c:auto val="1"/>
        <c:lblAlgn val="ctr"/>
        <c:lblOffset val="100"/>
        <c:noMultiLvlLbl val="0"/>
      </c:catAx>
      <c:valAx>
        <c:axId val="27716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high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69176"/>
        <c:crosses val="max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Bransjeeff!$F$1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Bransjeeff!$E$2:$E$20</c:f>
              <c:strCache>
                <c:ptCount val="19"/>
                <c:pt idx="0">
                  <c:v>Sogn og Fjordane</c:v>
                </c:pt>
                <c:pt idx="1">
                  <c:v>Møre og Romsdal</c:v>
                </c:pt>
                <c:pt idx="2">
                  <c:v>Nord-Trøndelag</c:v>
                </c:pt>
                <c:pt idx="3">
                  <c:v>Hedmark</c:v>
                </c:pt>
                <c:pt idx="4">
                  <c:v>Oppland</c:v>
                </c:pt>
                <c:pt idx="5">
                  <c:v>Østfold</c:v>
                </c:pt>
                <c:pt idx="6">
                  <c:v>Telemark</c:v>
                </c:pt>
                <c:pt idx="7">
                  <c:v>Nordland</c:v>
                </c:pt>
                <c:pt idx="8">
                  <c:v>Vest-Agder</c:v>
                </c:pt>
                <c:pt idx="9">
                  <c:v>Vestfold</c:v>
                </c:pt>
                <c:pt idx="10">
                  <c:v>Buskerud</c:v>
                </c:pt>
                <c:pt idx="11">
                  <c:v>Finnmark</c:v>
                </c:pt>
                <c:pt idx="12">
                  <c:v>Aust-Agder</c:v>
                </c:pt>
                <c:pt idx="13">
                  <c:v>Troms</c:v>
                </c:pt>
                <c:pt idx="14">
                  <c:v>Sør-Trøndelag</c:v>
                </c:pt>
                <c:pt idx="15">
                  <c:v>Hordaland</c:v>
                </c:pt>
                <c:pt idx="16">
                  <c:v>Akershus</c:v>
                </c:pt>
                <c:pt idx="17">
                  <c:v>Oslo (Fylke)</c:v>
                </c:pt>
                <c:pt idx="18">
                  <c:v>Rogaland</c:v>
                </c:pt>
              </c:strCache>
            </c:strRef>
          </c:cat>
          <c:val>
            <c:numRef>
              <c:f>Bransjeeff!$F$2:$F$20</c:f>
              <c:numCache>
                <c:formatCode>0.0</c:formatCode>
                <c:ptCount val="19"/>
                <c:pt idx="0">
                  <c:v>-3.8127364906558916</c:v>
                </c:pt>
                <c:pt idx="1">
                  <c:v>-3.195674522481244</c:v>
                </c:pt>
                <c:pt idx="2">
                  <c:v>-3.1858416652374264</c:v>
                </c:pt>
                <c:pt idx="3">
                  <c:v>-3.005571427193245</c:v>
                </c:pt>
                <c:pt idx="4">
                  <c:v>-2.5794582846471159</c:v>
                </c:pt>
                <c:pt idx="5">
                  <c:v>-2.2443415042746864</c:v>
                </c:pt>
                <c:pt idx="6">
                  <c:v>-2.1112424824689682</c:v>
                </c:pt>
                <c:pt idx="7">
                  <c:v>-2.0901525674679142</c:v>
                </c:pt>
                <c:pt idx="8">
                  <c:v>-1.8764676029078309</c:v>
                </c:pt>
                <c:pt idx="9">
                  <c:v>-1.7432081575627998</c:v>
                </c:pt>
                <c:pt idx="10">
                  <c:v>-1.6026219990067705</c:v>
                </c:pt>
                <c:pt idx="11">
                  <c:v>-1.0765091879021298</c:v>
                </c:pt>
                <c:pt idx="12">
                  <c:v>-1.0424800773042497</c:v>
                </c:pt>
                <c:pt idx="13">
                  <c:v>-0.63543549166731694</c:v>
                </c:pt>
                <c:pt idx="14">
                  <c:v>-0.20801843366508704</c:v>
                </c:pt>
                <c:pt idx="15">
                  <c:v>0.12827660996026538</c:v>
                </c:pt>
                <c:pt idx="16">
                  <c:v>0.53228964306875226</c:v>
                </c:pt>
                <c:pt idx="17">
                  <c:v>0.64873794546134866</c:v>
                </c:pt>
                <c:pt idx="18">
                  <c:v>3.9592255360831743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7170744"/>
        <c:axId val="277171136"/>
      </c:barChart>
      <c:catAx>
        <c:axId val="277170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71136"/>
        <c:crosses val="autoZero"/>
        <c:auto val="1"/>
        <c:lblAlgn val="ctr"/>
        <c:lblOffset val="100"/>
        <c:noMultiLvlLbl val="0"/>
      </c:catAx>
      <c:valAx>
        <c:axId val="27717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7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63435040256072"/>
          <c:y val="3.4567899554393919E-2"/>
          <c:w val="0.68231539471078451"/>
          <c:h val="0.925005520316636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Bransjeeff!$J$1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Bransjeeff!$I$2:$I$20</c:f>
              <c:strCache>
                <c:ptCount val="19"/>
                <c:pt idx="0">
                  <c:v>Sogn og Fjordane</c:v>
                </c:pt>
                <c:pt idx="1">
                  <c:v>Hedmark</c:v>
                </c:pt>
                <c:pt idx="2">
                  <c:v>Oppland</c:v>
                </c:pt>
                <c:pt idx="3">
                  <c:v>Nord-Trøndelag</c:v>
                </c:pt>
                <c:pt idx="4">
                  <c:v>Nordland</c:v>
                </c:pt>
                <c:pt idx="5">
                  <c:v>Telemark</c:v>
                </c:pt>
                <c:pt idx="6">
                  <c:v>Møre og Romsdal</c:v>
                </c:pt>
                <c:pt idx="7">
                  <c:v>Finnmark</c:v>
                </c:pt>
                <c:pt idx="8">
                  <c:v>Østfold</c:v>
                </c:pt>
                <c:pt idx="9">
                  <c:v>Vestfold</c:v>
                </c:pt>
                <c:pt idx="10">
                  <c:v>Vest-Agder</c:v>
                </c:pt>
                <c:pt idx="11">
                  <c:v>Troms</c:v>
                </c:pt>
                <c:pt idx="12">
                  <c:v>Buskerud</c:v>
                </c:pt>
                <c:pt idx="13">
                  <c:v>Aust-Agder</c:v>
                </c:pt>
                <c:pt idx="14">
                  <c:v>Sør-Trøndelag</c:v>
                </c:pt>
                <c:pt idx="15">
                  <c:v>Hordaland</c:v>
                </c:pt>
                <c:pt idx="16">
                  <c:v>Akershus</c:v>
                </c:pt>
                <c:pt idx="17">
                  <c:v>Oslo (Fylke)</c:v>
                </c:pt>
                <c:pt idx="18">
                  <c:v>Rogaland</c:v>
                </c:pt>
              </c:strCache>
            </c:strRef>
          </c:cat>
          <c:val>
            <c:numRef>
              <c:f>Bransjeeff!$J$2:$J$20</c:f>
              <c:numCache>
                <c:formatCode>0.0</c:formatCode>
                <c:ptCount val="19"/>
                <c:pt idx="0">
                  <c:v>-3.8127364906558916</c:v>
                </c:pt>
                <c:pt idx="1">
                  <c:v>-3.005571427193245</c:v>
                </c:pt>
                <c:pt idx="2">
                  <c:v>-2.5794582846471159</c:v>
                </c:pt>
                <c:pt idx="3">
                  <c:v>-3.1858416652374264</c:v>
                </c:pt>
                <c:pt idx="4">
                  <c:v>-2.0901525674679142</c:v>
                </c:pt>
                <c:pt idx="5">
                  <c:v>-2.1112424824689682</c:v>
                </c:pt>
                <c:pt idx="6">
                  <c:v>-3.195674522481244</c:v>
                </c:pt>
                <c:pt idx="7">
                  <c:v>-1.0765091879021298</c:v>
                </c:pt>
                <c:pt idx="8">
                  <c:v>-2.2443415042746864</c:v>
                </c:pt>
                <c:pt idx="9">
                  <c:v>-1.7432081575627998</c:v>
                </c:pt>
                <c:pt idx="10">
                  <c:v>-1.8764676029078309</c:v>
                </c:pt>
                <c:pt idx="11">
                  <c:v>-0.63543549166731694</c:v>
                </c:pt>
                <c:pt idx="12">
                  <c:v>-1.6026219990067705</c:v>
                </c:pt>
                <c:pt idx="13">
                  <c:v>-1.0424800773042497</c:v>
                </c:pt>
                <c:pt idx="14">
                  <c:v>-0.20801843366508704</c:v>
                </c:pt>
                <c:pt idx="15">
                  <c:v>0.12827660996026538</c:v>
                </c:pt>
                <c:pt idx="16">
                  <c:v>0.53228964306875226</c:v>
                </c:pt>
                <c:pt idx="17">
                  <c:v>0.64873794546134866</c:v>
                </c:pt>
                <c:pt idx="18">
                  <c:v>3.9592255360831743</c:v>
                </c:pt>
              </c:numCache>
            </c:numRef>
          </c:val>
        </c:ser>
        <c:ser>
          <c:idx val="1"/>
          <c:order val="1"/>
          <c:tx>
            <c:strRef>
              <c:f>Bransjeeff!$K$1</c:f>
              <c:strCache>
                <c:ptCount val="1"/>
                <c:pt idx="0">
                  <c:v>Befolkningseffekt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Bransjeeff!$I$2:$I$20</c:f>
              <c:strCache>
                <c:ptCount val="19"/>
                <c:pt idx="0">
                  <c:v>Sogn og Fjordane</c:v>
                </c:pt>
                <c:pt idx="1">
                  <c:v>Hedmark</c:v>
                </c:pt>
                <c:pt idx="2">
                  <c:v>Oppland</c:v>
                </c:pt>
                <c:pt idx="3">
                  <c:v>Nord-Trøndelag</c:v>
                </c:pt>
                <c:pt idx="4">
                  <c:v>Nordland</c:v>
                </c:pt>
                <c:pt idx="5">
                  <c:v>Telemark</c:v>
                </c:pt>
                <c:pt idx="6">
                  <c:v>Møre og Romsdal</c:v>
                </c:pt>
                <c:pt idx="7">
                  <c:v>Finnmark</c:v>
                </c:pt>
                <c:pt idx="8">
                  <c:v>Østfold</c:v>
                </c:pt>
                <c:pt idx="9">
                  <c:v>Vestfold</c:v>
                </c:pt>
                <c:pt idx="10">
                  <c:v>Vest-Agder</c:v>
                </c:pt>
                <c:pt idx="11">
                  <c:v>Troms</c:v>
                </c:pt>
                <c:pt idx="12">
                  <c:v>Buskerud</c:v>
                </c:pt>
                <c:pt idx="13">
                  <c:v>Aust-Agder</c:v>
                </c:pt>
                <c:pt idx="14">
                  <c:v>Sør-Trøndelag</c:v>
                </c:pt>
                <c:pt idx="15">
                  <c:v>Hordaland</c:v>
                </c:pt>
                <c:pt idx="16">
                  <c:v>Akershus</c:v>
                </c:pt>
                <c:pt idx="17">
                  <c:v>Oslo (Fylke)</c:v>
                </c:pt>
                <c:pt idx="18">
                  <c:v>Rogaland</c:v>
                </c:pt>
              </c:strCache>
            </c:strRef>
          </c:cat>
          <c:val>
            <c:numRef>
              <c:f>Bransjeeff!$K$2:$K$20</c:f>
              <c:numCache>
                <c:formatCode>0.0</c:formatCode>
                <c:ptCount val="19"/>
                <c:pt idx="0">
                  <c:v>-1.8300718629206432</c:v>
                </c:pt>
                <c:pt idx="1">
                  <c:v>-2.0765139051403332</c:v>
                </c:pt>
                <c:pt idx="2">
                  <c:v>-2.2838163282932045</c:v>
                </c:pt>
                <c:pt idx="3">
                  <c:v>-1.4535036251483848</c:v>
                </c:pt>
                <c:pt idx="4">
                  <c:v>-2.1943353062564821</c:v>
                </c:pt>
                <c:pt idx="5">
                  <c:v>-2.064149902322197</c:v>
                </c:pt>
                <c:pt idx="6">
                  <c:v>-0.64227351753617701</c:v>
                </c:pt>
                <c:pt idx="7">
                  <c:v>-1.6666231833083303</c:v>
                </c:pt>
                <c:pt idx="8">
                  <c:v>-0.20697009811365694</c:v>
                </c:pt>
                <c:pt idx="9">
                  <c:v>-0.58955208419630345</c:v>
                </c:pt>
                <c:pt idx="10">
                  <c:v>-0.11848792057380195</c:v>
                </c:pt>
                <c:pt idx="11">
                  <c:v>-1.3340231600490415</c:v>
                </c:pt>
                <c:pt idx="12">
                  <c:v>0.21185537964718132</c:v>
                </c:pt>
                <c:pt idx="13">
                  <c:v>-0.29518283164092352</c:v>
                </c:pt>
                <c:pt idx="14">
                  <c:v>0.13540660364821891</c:v>
                </c:pt>
                <c:pt idx="15">
                  <c:v>0.51638860283284083</c:v>
                </c:pt>
                <c:pt idx="16">
                  <c:v>1.0944195837220205</c:v>
                </c:pt>
                <c:pt idx="17">
                  <c:v>1.7230583526783463</c:v>
                </c:pt>
                <c:pt idx="18">
                  <c:v>1.1756972213613979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171920"/>
        <c:axId val="277172312"/>
      </c:barChart>
      <c:catAx>
        <c:axId val="27717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546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72312"/>
        <c:crosses val="autoZero"/>
        <c:auto val="1"/>
        <c:lblAlgn val="ctr"/>
        <c:lblOffset val="100"/>
        <c:noMultiLvlLbl val="0"/>
      </c:catAx>
      <c:valAx>
        <c:axId val="277172312"/>
        <c:scaling>
          <c:orientation val="minMax"/>
          <c:max val="6"/>
          <c:min val="-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rgbClr val="00546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719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[Kvartaldata v2-3kv2015 glåmdal.xlsm]Norge!Pivottabell1</c:name>
    <c:fmtId val="11"/>
  </c:pivotSource>
  <c:chart>
    <c:autoTitleDeleted val="0"/>
    <c:pivotFmts>
      <c:pivotFmt>
        <c:idx val="0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Norge!$B$1</c:f>
              <c:strCache>
                <c:ptCount val="1"/>
                <c:pt idx="0">
                  <c:v>Nettoinnvanringprosent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Norge!$A$2:$A$65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Norge!$B$2:$B$65</c:f>
              <c:numCache>
                <c:formatCode>General</c:formatCode>
                <c:ptCount val="63"/>
                <c:pt idx="0">
                  <c:v>0.4333917674210977</c:v>
                </c:pt>
                <c:pt idx="1">
                  <c:v>0.4369288643482192</c:v>
                </c:pt>
                <c:pt idx="2">
                  <c:v>0.29519382867178201</c:v>
                </c:pt>
                <c:pt idx="3">
                  <c:v>0.22020780632430925</c:v>
                </c:pt>
                <c:pt idx="4">
                  <c:v>0.17464292634827036</c:v>
                </c:pt>
                <c:pt idx="5">
                  <c:v>0.11911931829563224</c:v>
                </c:pt>
                <c:pt idx="6">
                  <c:v>0.1158681356183759</c:v>
                </c:pt>
                <c:pt idx="7">
                  <c:v>0.17551043247866741</c:v>
                </c:pt>
                <c:pt idx="8">
                  <c:v>0.23831760151735307</c:v>
                </c:pt>
                <c:pt idx="9">
                  <c:v>0.30917644462377991</c:v>
                </c:pt>
                <c:pt idx="10">
                  <c:v>0.36077773989175121</c:v>
                </c:pt>
                <c:pt idx="11">
                  <c:v>0.38010055556218675</c:v>
                </c:pt>
                <c:pt idx="12">
                  <c:v>0.35939447262690827</c:v>
                </c:pt>
                <c:pt idx="13">
                  <c:v>0.32288748757002156</c:v>
                </c:pt>
                <c:pt idx="14">
                  <c:v>0.28245319972150518</c:v>
                </c:pt>
                <c:pt idx="15">
                  <c:v>0.24702059552063463</c:v>
                </c:pt>
                <c:pt idx="16">
                  <c:v>0.21342703529049376</c:v>
                </c:pt>
                <c:pt idx="17">
                  <c:v>0.20735549024371169</c:v>
                </c:pt>
                <c:pt idx="18">
                  <c:v>0.24223013546693539</c:v>
                </c:pt>
                <c:pt idx="19">
                  <c:v>0.28863187573362242</c:v>
                </c:pt>
                <c:pt idx="20">
                  <c:v>0.32392360430693573</c:v>
                </c:pt>
                <c:pt idx="21">
                  <c:v>0.35955140395432467</c:v>
                </c:pt>
                <c:pt idx="22">
                  <c:v>0.37419534954107259</c:v>
                </c:pt>
                <c:pt idx="23">
                  <c:v>0.39699433153661579</c:v>
                </c:pt>
                <c:pt idx="24">
                  <c:v>0.43348127412926524</c:v>
                </c:pt>
                <c:pt idx="25">
                  <c:v>0.47010591610713787</c:v>
                </c:pt>
                <c:pt idx="26">
                  <c:v>0.48309522930507132</c:v>
                </c:pt>
                <c:pt idx="27">
                  <c:v>0.51051469768991509</c:v>
                </c:pt>
                <c:pt idx="28">
                  <c:v>0.5564491185988778</c:v>
                </c:pt>
                <c:pt idx="29">
                  <c:v>0.60010037792998738</c:v>
                </c:pt>
                <c:pt idx="30">
                  <c:v>0.71896248847624433</c:v>
                </c:pt>
                <c:pt idx="31">
                  <c:v>0.84663246127968139</c:v>
                </c:pt>
                <c:pt idx="32">
                  <c:v>0.95009982932989334</c:v>
                </c:pt>
                <c:pt idx="33">
                  <c:v>0.99160965299082404</c:v>
                </c:pt>
                <c:pt idx="34">
                  <c:v>0.99304899589547657</c:v>
                </c:pt>
                <c:pt idx="35">
                  <c:v>0.91516645694233967</c:v>
                </c:pt>
                <c:pt idx="36">
                  <c:v>0.85286805811368049</c:v>
                </c:pt>
                <c:pt idx="37">
                  <c:v>0.7877631564876445</c:v>
                </c:pt>
                <c:pt idx="38">
                  <c:v>0.75502071121058378</c:v>
                </c:pt>
                <c:pt idx="39">
                  <c:v>0.80500044590281983</c:v>
                </c:pt>
                <c:pt idx="40">
                  <c:v>0.82924718777040674</c:v>
                </c:pt>
                <c:pt idx="41">
                  <c:v>0.86599419092364982</c:v>
                </c:pt>
                <c:pt idx="42">
                  <c:v>0.93165431674553489</c:v>
                </c:pt>
                <c:pt idx="43">
                  <c:v>0.87143404376807121</c:v>
                </c:pt>
                <c:pt idx="44">
                  <c:v>0.92070691773721314</c:v>
                </c:pt>
                <c:pt idx="45">
                  <c:v>0.93806043341616274</c:v>
                </c:pt>
                <c:pt idx="46">
                  <c:v>0.93774697457105505</c:v>
                </c:pt>
                <c:pt idx="47">
                  <c:v>0.95599764648736207</c:v>
                </c:pt>
                <c:pt idx="48">
                  <c:v>0.95668350797455681</c:v>
                </c:pt>
                <c:pt idx="49">
                  <c:v>0.94177608559853443</c:v>
                </c:pt>
                <c:pt idx="50">
                  <c:v>0.94314752638683585</c:v>
                </c:pt>
                <c:pt idx="51">
                  <c:v>0.9494230695946746</c:v>
                </c:pt>
                <c:pt idx="52">
                  <c:v>0.86647016895258833</c:v>
                </c:pt>
                <c:pt idx="53">
                  <c:v>0.84354455728908195</c:v>
                </c:pt>
                <c:pt idx="54">
                  <c:v>0.80617101122895229</c:v>
                </c:pt>
                <c:pt idx="55">
                  <c:v>0.79077064701486255</c:v>
                </c:pt>
                <c:pt idx="56">
                  <c:v>0.82147295589063274</c:v>
                </c:pt>
                <c:pt idx="57">
                  <c:v>0.80229658603985432</c:v>
                </c:pt>
                <c:pt idx="58">
                  <c:v>0.80848851127288424</c:v>
                </c:pt>
                <c:pt idx="59">
                  <c:v>0.74710474890077538</c:v>
                </c:pt>
                <c:pt idx="60">
                  <c:v>0.69346885273797843</c:v>
                </c:pt>
                <c:pt idx="61">
                  <c:v>0.67076981648717249</c:v>
                </c:pt>
                <c:pt idx="62">
                  <c:v>0.60239874427421247</c:v>
                </c:pt>
              </c:numCache>
            </c:numRef>
          </c:val>
        </c:ser>
        <c:ser>
          <c:idx val="1"/>
          <c:order val="1"/>
          <c:tx>
            <c:strRef>
              <c:f>Norge!$C$1</c:f>
              <c:strCache>
                <c:ptCount val="1"/>
                <c:pt idx="0">
                  <c:v>Fødselsoverskuddprosent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Norge!$A$2:$A$65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Norge!$C$2:$C$65</c:f>
              <c:numCache>
                <c:formatCode>General</c:formatCode>
                <c:ptCount val="63"/>
                <c:pt idx="0">
                  <c:v>0.32905962456154775</c:v>
                </c:pt>
                <c:pt idx="1">
                  <c:v>0.32406958930256419</c:v>
                </c:pt>
                <c:pt idx="2">
                  <c:v>0.32407610255621538</c:v>
                </c:pt>
                <c:pt idx="3">
                  <c:v>0.3350454404680856</c:v>
                </c:pt>
                <c:pt idx="4">
                  <c:v>0.34266315745580578</c:v>
                </c:pt>
                <c:pt idx="5">
                  <c:v>0.32403926664164984</c:v>
                </c:pt>
                <c:pt idx="6">
                  <c:v>0.2957248101784436</c:v>
                </c:pt>
                <c:pt idx="7">
                  <c:v>0.2780321514505813</c:v>
                </c:pt>
                <c:pt idx="8">
                  <c:v>0.25732888183945785</c:v>
                </c:pt>
                <c:pt idx="9">
                  <c:v>0.25056742175917029</c:v>
                </c:pt>
                <c:pt idx="10">
                  <c:v>0.25200231092469516</c:v>
                </c:pt>
                <c:pt idx="11">
                  <c:v>0.23726444309167904</c:v>
                </c:pt>
                <c:pt idx="12">
                  <c:v>0.2441728077753875</c:v>
                </c:pt>
                <c:pt idx="13">
                  <c:v>0.2594293215947478</c:v>
                </c:pt>
                <c:pt idx="14">
                  <c:v>0.27532809564880451</c:v>
                </c:pt>
                <c:pt idx="15">
                  <c:v>0.30112568460621247</c:v>
                </c:pt>
                <c:pt idx="16">
                  <c:v>0.31996503728171888</c:v>
                </c:pt>
                <c:pt idx="17">
                  <c:v>0.32382592565738327</c:v>
                </c:pt>
                <c:pt idx="18">
                  <c:v>0.32694617273324461</c:v>
                </c:pt>
                <c:pt idx="19">
                  <c:v>0.33477103116424689</c:v>
                </c:pt>
                <c:pt idx="20">
                  <c:v>0.32470919105949902</c:v>
                </c:pt>
                <c:pt idx="21">
                  <c:v>0.32288160557502948</c:v>
                </c:pt>
                <c:pt idx="22">
                  <c:v>0.32651316467508928</c:v>
                </c:pt>
                <c:pt idx="23">
                  <c:v>0.32637462570796094</c:v>
                </c:pt>
                <c:pt idx="24">
                  <c:v>0.34938655733269508</c:v>
                </c:pt>
                <c:pt idx="25">
                  <c:v>0.3641400394131607</c:v>
                </c:pt>
                <c:pt idx="26">
                  <c:v>0.37050398775939974</c:v>
                </c:pt>
                <c:pt idx="27">
                  <c:v>0.37345220128618928</c:v>
                </c:pt>
                <c:pt idx="28">
                  <c:v>0.35342939649865723</c:v>
                </c:pt>
                <c:pt idx="29">
                  <c:v>0.35012113800849587</c:v>
                </c:pt>
                <c:pt idx="30">
                  <c:v>0.3479976223658573</c:v>
                </c:pt>
                <c:pt idx="31">
                  <c:v>0.35431585594430753</c:v>
                </c:pt>
                <c:pt idx="32">
                  <c:v>0.37400029457485623</c:v>
                </c:pt>
                <c:pt idx="33">
                  <c:v>0.38480112860401994</c:v>
                </c:pt>
                <c:pt idx="34">
                  <c:v>0.39747480737543472</c:v>
                </c:pt>
                <c:pt idx="35">
                  <c:v>0.39920978153416881</c:v>
                </c:pt>
                <c:pt idx="36">
                  <c:v>0.38705146850457561</c:v>
                </c:pt>
                <c:pt idx="37">
                  <c:v>0.3989244870019813</c:v>
                </c:pt>
                <c:pt idx="38">
                  <c:v>0.41000446833218407</c:v>
                </c:pt>
                <c:pt idx="39">
                  <c:v>0.42402441047063166</c:v>
                </c:pt>
                <c:pt idx="40">
                  <c:v>0.43946672163810452</c:v>
                </c:pt>
                <c:pt idx="41">
                  <c:v>0.42801320968046763</c:v>
                </c:pt>
                <c:pt idx="42">
                  <c:v>0.42106884705894015</c:v>
                </c:pt>
                <c:pt idx="43">
                  <c:v>0.4096168147908309</c:v>
                </c:pt>
                <c:pt idx="44">
                  <c:v>0.39635049737216438</c:v>
                </c:pt>
                <c:pt idx="45">
                  <c:v>0.39488882678615489</c:v>
                </c:pt>
                <c:pt idx="46">
                  <c:v>0.38682622993973081</c:v>
                </c:pt>
                <c:pt idx="47">
                  <c:v>0.38196819099628987</c:v>
                </c:pt>
                <c:pt idx="48">
                  <c:v>0.37895474518787226</c:v>
                </c:pt>
                <c:pt idx="49">
                  <c:v>0.36658723976788127</c:v>
                </c:pt>
                <c:pt idx="50">
                  <c:v>0.37144364128984569</c:v>
                </c:pt>
                <c:pt idx="51">
                  <c:v>0.36567339300864243</c:v>
                </c:pt>
                <c:pt idx="52">
                  <c:v>0.35143321669529648</c:v>
                </c:pt>
                <c:pt idx="53">
                  <c:v>0.36111479819305081</c:v>
                </c:pt>
                <c:pt idx="54">
                  <c:v>0.35153867391855365</c:v>
                </c:pt>
                <c:pt idx="55">
                  <c:v>0.34973348313049674</c:v>
                </c:pt>
                <c:pt idx="56">
                  <c:v>0.37336268731082295</c:v>
                </c:pt>
                <c:pt idx="57">
                  <c:v>0.37360682721132271</c:v>
                </c:pt>
                <c:pt idx="58">
                  <c:v>0.36844377293330455</c:v>
                </c:pt>
                <c:pt idx="59">
                  <c:v>0.36505765448646482</c:v>
                </c:pt>
                <c:pt idx="60">
                  <c:v>0.3347524960565984</c:v>
                </c:pt>
                <c:pt idx="61">
                  <c:v>0.33807094604392374</c:v>
                </c:pt>
                <c:pt idx="62">
                  <c:v>0.35282771650652484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2217520"/>
        <c:axId val="222217912"/>
      </c:barChart>
      <c:catAx>
        <c:axId val="22221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217912"/>
        <c:crosses val="autoZero"/>
        <c:auto val="1"/>
        <c:lblAlgn val="ctr"/>
        <c:lblOffset val="100"/>
        <c:tickLblSkip val="4"/>
        <c:noMultiLvlLbl val="0"/>
      </c:catAx>
      <c:valAx>
        <c:axId val="22221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21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48063286470456"/>
          <c:y val="0.19745549196705228"/>
          <c:w val="0.84513644787445374"/>
          <c:h val="0.7027076269600803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'Næringsattraktivitet all (2)'!$S$2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(2)'!$S$3:$S$16</c:f>
              <c:numCache>
                <c:formatCode>#,##0.0</c:formatCode>
                <c:ptCount val="14"/>
                <c:pt idx="0">
                  <c:v>222.2805101551572</c:v>
                </c:pt>
                <c:pt idx="1">
                  <c:v>-145.74939910147117</c:v>
                </c:pt>
                <c:pt idx="2">
                  <c:v>-582.22373234723273</c:v>
                </c:pt>
                <c:pt idx="3">
                  <c:v>160.21386027631814</c:v>
                </c:pt>
                <c:pt idx="4">
                  <c:v>679.45815895120165</c:v>
                </c:pt>
                <c:pt idx="5">
                  <c:v>1376.127935949105</c:v>
                </c:pt>
                <c:pt idx="6">
                  <c:v>1598.6310557713621</c:v>
                </c:pt>
                <c:pt idx="7">
                  <c:v>707.05625929774112</c:v>
                </c:pt>
                <c:pt idx="8">
                  <c:v>-1020.5220636032458</c:v>
                </c:pt>
                <c:pt idx="9">
                  <c:v>33.263137231929441</c:v>
                </c:pt>
                <c:pt idx="10">
                  <c:v>522.06187759761542</c:v>
                </c:pt>
                <c:pt idx="11">
                  <c:v>445.69075590505616</c:v>
                </c:pt>
                <c:pt idx="12">
                  <c:v>176.96130506766025</c:v>
                </c:pt>
                <c:pt idx="13">
                  <c:v>362.17354083605539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173488"/>
        <c:axId val="277173880"/>
      </c:barChart>
      <c:catAx>
        <c:axId val="2771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73880"/>
        <c:crosses val="autoZero"/>
        <c:auto val="1"/>
        <c:lblAlgn val="ctr"/>
        <c:lblOffset val="100"/>
        <c:noMultiLvlLbl val="0"/>
      </c:catAx>
      <c:valAx>
        <c:axId val="277173880"/>
        <c:scaling>
          <c:orientation val="minMax"/>
          <c:max val="2000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17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8063286470456"/>
          <c:y val="0.19745549196705228"/>
          <c:w val="0.84513644787445374"/>
          <c:h val="0.7027076269600803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'Næringsattraktivitet all (2)'!$S$2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(2)'!$S$3:$S$16</c:f>
              <c:numCache>
                <c:formatCode>#,##0.0</c:formatCode>
                <c:ptCount val="14"/>
                <c:pt idx="0">
                  <c:v>222.2805101551572</c:v>
                </c:pt>
                <c:pt idx="1">
                  <c:v>-145.74939910147117</c:v>
                </c:pt>
                <c:pt idx="2">
                  <c:v>-582.22373234723273</c:v>
                </c:pt>
                <c:pt idx="3">
                  <c:v>160.21386027631814</c:v>
                </c:pt>
                <c:pt idx="4">
                  <c:v>679.45815895120165</c:v>
                </c:pt>
                <c:pt idx="5">
                  <c:v>1376.127935949105</c:v>
                </c:pt>
                <c:pt idx="6">
                  <c:v>1598.6310557713621</c:v>
                </c:pt>
                <c:pt idx="7">
                  <c:v>707.05625929774112</c:v>
                </c:pt>
                <c:pt idx="8">
                  <c:v>-1020.5220636032458</c:v>
                </c:pt>
                <c:pt idx="9">
                  <c:v>33.263137231929441</c:v>
                </c:pt>
                <c:pt idx="10">
                  <c:v>522.06187759761542</c:v>
                </c:pt>
                <c:pt idx="11">
                  <c:v>445.69075590505616</c:v>
                </c:pt>
                <c:pt idx="12">
                  <c:v>176.96130506766025</c:v>
                </c:pt>
                <c:pt idx="13">
                  <c:v>362.17354083605539</c:v>
                </c:pt>
              </c:numCache>
            </c:numRef>
          </c:val>
        </c:ser>
        <c:ser>
          <c:idx val="6"/>
          <c:order val="1"/>
          <c:tx>
            <c:strRef>
              <c:f>'Næringsattraktivitet all (2)'!$T$2</c:f>
              <c:strCache>
                <c:ptCount val="1"/>
                <c:pt idx="0">
                  <c:v>Struktur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(2)'!$T$3:$T$16</c:f>
              <c:numCache>
                <c:formatCode>#,##0.0</c:formatCode>
                <c:ptCount val="14"/>
                <c:pt idx="0">
                  <c:v>-544.0960884963938</c:v>
                </c:pt>
                <c:pt idx="1">
                  <c:v>-217.50328069950052</c:v>
                </c:pt>
                <c:pt idx="2">
                  <c:v>-41.106674762283852</c:v>
                </c:pt>
                <c:pt idx="3">
                  <c:v>-339.8789534885077</c:v>
                </c:pt>
                <c:pt idx="4">
                  <c:v>-214.54609532572209</c:v>
                </c:pt>
                <c:pt idx="5">
                  <c:v>-384.03355141786295</c:v>
                </c:pt>
                <c:pt idx="6">
                  <c:v>-493.17895194422135</c:v>
                </c:pt>
                <c:pt idx="7">
                  <c:v>-436.5856441918562</c:v>
                </c:pt>
                <c:pt idx="8">
                  <c:v>-343.35026169474997</c:v>
                </c:pt>
                <c:pt idx="9">
                  <c:v>-441.18601105600982</c:v>
                </c:pt>
                <c:pt idx="10">
                  <c:v>-218.96981084760736</c:v>
                </c:pt>
                <c:pt idx="11">
                  <c:v>-419.14242907179721</c:v>
                </c:pt>
                <c:pt idx="12">
                  <c:v>-267.47374766835264</c:v>
                </c:pt>
                <c:pt idx="13">
                  <c:v>-184.85032378463814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576824"/>
        <c:axId val="277577216"/>
      </c:barChart>
      <c:lineChart>
        <c:grouping val="standard"/>
        <c:varyColors val="0"/>
        <c:ser>
          <c:idx val="3"/>
          <c:order val="2"/>
          <c:tx>
            <c:strRef>
              <c:f>'Næringsattraktivitet all (2)'!$V$2</c:f>
              <c:strCache>
                <c:ptCount val="1"/>
                <c:pt idx="0">
                  <c:v>Forventet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'Næringsattraktivitet all (2)'!$R$3:$R$14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'Næringsattraktivitet all (2)'!$V$3:$V$16</c:f>
              <c:numCache>
                <c:formatCode>#,##0.0</c:formatCode>
                <c:ptCount val="14"/>
                <c:pt idx="0">
                  <c:v>-321.81557834123657</c:v>
                </c:pt>
                <c:pt idx="1">
                  <c:v>-363.25267980097169</c:v>
                </c:pt>
                <c:pt idx="2">
                  <c:v>-623.33040710951661</c:v>
                </c:pt>
                <c:pt idx="3">
                  <c:v>-179.66509321218956</c:v>
                </c:pt>
                <c:pt idx="4">
                  <c:v>464.91206362547956</c:v>
                </c:pt>
                <c:pt idx="5">
                  <c:v>992.09438453124199</c:v>
                </c:pt>
                <c:pt idx="6">
                  <c:v>1105.4521038271407</c:v>
                </c:pt>
                <c:pt idx="7">
                  <c:v>270.47061510588492</c:v>
                </c:pt>
                <c:pt idx="8">
                  <c:v>-1363.8723252979958</c:v>
                </c:pt>
                <c:pt idx="9">
                  <c:v>-407.9228738240804</c:v>
                </c:pt>
                <c:pt idx="10">
                  <c:v>303.09206675000803</c:v>
                </c:pt>
                <c:pt idx="11">
                  <c:v>26.548326833258955</c:v>
                </c:pt>
                <c:pt idx="12">
                  <c:v>-90.512442600692395</c:v>
                </c:pt>
                <c:pt idx="13">
                  <c:v>177.32321705141726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576824"/>
        <c:axId val="277577216"/>
      </c:lineChart>
      <c:catAx>
        <c:axId val="27757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77216"/>
        <c:crosses val="autoZero"/>
        <c:auto val="1"/>
        <c:lblAlgn val="ctr"/>
        <c:lblOffset val="100"/>
        <c:noMultiLvlLbl val="0"/>
      </c:catAx>
      <c:valAx>
        <c:axId val="277577216"/>
        <c:scaling>
          <c:orientation val="minMax"/>
          <c:max val="2000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7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022761043758416"/>
          <c:y val="7.4557294051619477E-3"/>
          <c:w val="0.72438097780150368"/>
          <c:h val="0.1535861391559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8063286470456"/>
          <c:y val="0.19745549196705228"/>
          <c:w val="0.84513644787445374"/>
          <c:h val="0.7027076269600803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'Næringsattraktivitet all (2)'!$S$2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(2)'!$S$3:$S$16</c:f>
              <c:numCache>
                <c:formatCode>#,##0.0</c:formatCode>
                <c:ptCount val="14"/>
                <c:pt idx="0">
                  <c:v>222.2805101551572</c:v>
                </c:pt>
                <c:pt idx="1">
                  <c:v>-145.74939910147117</c:v>
                </c:pt>
                <c:pt idx="2">
                  <c:v>-582.22373234723273</c:v>
                </c:pt>
                <c:pt idx="3">
                  <c:v>160.21386027631814</c:v>
                </c:pt>
                <c:pt idx="4">
                  <c:v>679.45815895120165</c:v>
                </c:pt>
                <c:pt idx="5">
                  <c:v>1376.127935949105</c:v>
                </c:pt>
                <c:pt idx="6">
                  <c:v>1598.6310557713621</c:v>
                </c:pt>
                <c:pt idx="7">
                  <c:v>707.05625929774112</c:v>
                </c:pt>
                <c:pt idx="8">
                  <c:v>-1020.5220636032458</c:v>
                </c:pt>
                <c:pt idx="9">
                  <c:v>33.263137231929441</c:v>
                </c:pt>
                <c:pt idx="10">
                  <c:v>522.06187759761542</c:v>
                </c:pt>
                <c:pt idx="11">
                  <c:v>445.69075590505616</c:v>
                </c:pt>
                <c:pt idx="12">
                  <c:v>176.96130506766025</c:v>
                </c:pt>
                <c:pt idx="13">
                  <c:v>362.17354083605539</c:v>
                </c:pt>
              </c:numCache>
            </c:numRef>
          </c:val>
        </c:ser>
        <c:ser>
          <c:idx val="6"/>
          <c:order val="1"/>
          <c:tx>
            <c:strRef>
              <c:f>'Næringsattraktivitet all (2)'!$T$2</c:f>
              <c:strCache>
                <c:ptCount val="1"/>
                <c:pt idx="0">
                  <c:v>Struktur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(2)'!$T$3:$T$16</c:f>
              <c:numCache>
                <c:formatCode>#,##0.0</c:formatCode>
                <c:ptCount val="14"/>
                <c:pt idx="0">
                  <c:v>-544.0960884963938</c:v>
                </c:pt>
                <c:pt idx="1">
                  <c:v>-217.50328069950052</c:v>
                </c:pt>
                <c:pt idx="2">
                  <c:v>-41.106674762283852</c:v>
                </c:pt>
                <c:pt idx="3">
                  <c:v>-339.8789534885077</c:v>
                </c:pt>
                <c:pt idx="4">
                  <c:v>-214.54609532572209</c:v>
                </c:pt>
                <c:pt idx="5">
                  <c:v>-384.03355141786295</c:v>
                </c:pt>
                <c:pt idx="6">
                  <c:v>-493.17895194422135</c:v>
                </c:pt>
                <c:pt idx="7">
                  <c:v>-436.5856441918562</c:v>
                </c:pt>
                <c:pt idx="8">
                  <c:v>-343.35026169474997</c:v>
                </c:pt>
                <c:pt idx="9">
                  <c:v>-441.18601105600982</c:v>
                </c:pt>
                <c:pt idx="10">
                  <c:v>-218.96981084760736</c:v>
                </c:pt>
                <c:pt idx="11">
                  <c:v>-419.14242907179721</c:v>
                </c:pt>
                <c:pt idx="12">
                  <c:v>-267.47374766835264</c:v>
                </c:pt>
                <c:pt idx="13">
                  <c:v>-184.85032378463814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578000"/>
        <c:axId val="277578392"/>
      </c:barChart>
      <c:lineChart>
        <c:grouping val="standard"/>
        <c:varyColors val="0"/>
        <c:ser>
          <c:idx val="7"/>
          <c:order val="2"/>
          <c:tx>
            <c:strRef>
              <c:f>'Næringsattraktivitet all (2)'!$U$2</c:f>
              <c:strCache>
                <c:ptCount val="1"/>
                <c:pt idx="0">
                  <c:v>Arbeidsplassvekst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'Næringsattraktivitet all (2)'!$R$3:$R$14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'Næringsattraktivitet all (2)'!$U$3:$U$16</c:f>
              <c:numCache>
                <c:formatCode>#,##0.0</c:formatCode>
                <c:ptCount val="14"/>
                <c:pt idx="0">
                  <c:v>-581</c:v>
                </c:pt>
                <c:pt idx="1">
                  <c:v>-183</c:v>
                </c:pt>
                <c:pt idx="2">
                  <c:v>-275</c:v>
                </c:pt>
                <c:pt idx="3">
                  <c:v>-726</c:v>
                </c:pt>
                <c:pt idx="4">
                  <c:v>149</c:v>
                </c:pt>
                <c:pt idx="5">
                  <c:v>313</c:v>
                </c:pt>
                <c:pt idx="6">
                  <c:v>1139</c:v>
                </c:pt>
                <c:pt idx="7">
                  <c:v>59</c:v>
                </c:pt>
                <c:pt idx="8">
                  <c:v>-787</c:v>
                </c:pt>
                <c:pt idx="9">
                  <c:v>-15</c:v>
                </c:pt>
                <c:pt idx="10">
                  <c:v>60</c:v>
                </c:pt>
                <c:pt idx="11">
                  <c:v>-251</c:v>
                </c:pt>
                <c:pt idx="12">
                  <c:v>-34</c:v>
                </c:pt>
                <c:pt idx="13">
                  <c:v>379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'Næringsattraktivitet all (2)'!$V$2</c:f>
              <c:strCache>
                <c:ptCount val="1"/>
                <c:pt idx="0">
                  <c:v>Forventet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'Næringsattraktivitet all (2)'!$R$3:$R$14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'Næringsattraktivitet all (2)'!$V$3:$V$16</c:f>
              <c:numCache>
                <c:formatCode>#,##0.0</c:formatCode>
                <c:ptCount val="14"/>
                <c:pt idx="0">
                  <c:v>-321.81557834123657</c:v>
                </c:pt>
                <c:pt idx="1">
                  <c:v>-363.25267980097169</c:v>
                </c:pt>
                <c:pt idx="2">
                  <c:v>-623.33040710951661</c:v>
                </c:pt>
                <c:pt idx="3">
                  <c:v>-179.66509321218956</c:v>
                </c:pt>
                <c:pt idx="4">
                  <c:v>464.91206362547956</c:v>
                </c:pt>
                <c:pt idx="5">
                  <c:v>992.09438453124199</c:v>
                </c:pt>
                <c:pt idx="6">
                  <c:v>1105.4521038271407</c:v>
                </c:pt>
                <c:pt idx="7">
                  <c:v>270.47061510588492</c:v>
                </c:pt>
                <c:pt idx="8">
                  <c:v>-1363.8723252979958</c:v>
                </c:pt>
                <c:pt idx="9">
                  <c:v>-407.9228738240804</c:v>
                </c:pt>
                <c:pt idx="10">
                  <c:v>303.09206675000803</c:v>
                </c:pt>
                <c:pt idx="11">
                  <c:v>26.548326833258955</c:v>
                </c:pt>
                <c:pt idx="12">
                  <c:v>-90.512442600692395</c:v>
                </c:pt>
                <c:pt idx="13">
                  <c:v>177.32321705141726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578000"/>
        <c:axId val="277578392"/>
      </c:lineChart>
      <c:catAx>
        <c:axId val="27757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78392"/>
        <c:crosses val="autoZero"/>
        <c:auto val="1"/>
        <c:lblAlgn val="ctr"/>
        <c:lblOffset val="100"/>
        <c:noMultiLvlLbl val="0"/>
      </c:catAx>
      <c:valAx>
        <c:axId val="277578392"/>
        <c:scaling>
          <c:orientation val="minMax"/>
          <c:max val="2000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7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022761043758416"/>
          <c:y val="7.4557294051619477E-3"/>
          <c:w val="0.72438097780150368"/>
          <c:h val="0.1535861391559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8063286470456"/>
          <c:y val="0.19745549196705228"/>
          <c:w val="0.84513644787445374"/>
          <c:h val="0.7027076269600803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'Næringsattraktivitet all (2)'!$S$2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(2)'!$S$3:$S$16</c:f>
              <c:numCache>
                <c:formatCode>#,##0.0</c:formatCode>
                <c:ptCount val="14"/>
                <c:pt idx="0">
                  <c:v>222.2805101551572</c:v>
                </c:pt>
                <c:pt idx="1">
                  <c:v>-145.74939910147117</c:v>
                </c:pt>
                <c:pt idx="2">
                  <c:v>-582.22373234723273</c:v>
                </c:pt>
                <c:pt idx="3">
                  <c:v>160.21386027631814</c:v>
                </c:pt>
                <c:pt idx="4">
                  <c:v>679.45815895120165</c:v>
                </c:pt>
                <c:pt idx="5">
                  <c:v>1376.127935949105</c:v>
                </c:pt>
                <c:pt idx="6">
                  <c:v>1598.6310557713621</c:v>
                </c:pt>
                <c:pt idx="7">
                  <c:v>707.05625929774112</c:v>
                </c:pt>
                <c:pt idx="8">
                  <c:v>-1020.5220636032458</c:v>
                </c:pt>
                <c:pt idx="9">
                  <c:v>33.263137231929441</c:v>
                </c:pt>
                <c:pt idx="10">
                  <c:v>522.06187759761542</c:v>
                </c:pt>
                <c:pt idx="11">
                  <c:v>445.69075590505616</c:v>
                </c:pt>
                <c:pt idx="12">
                  <c:v>176.96130506766025</c:v>
                </c:pt>
                <c:pt idx="13">
                  <c:v>362.17354083605539</c:v>
                </c:pt>
              </c:numCache>
            </c:numRef>
          </c:val>
        </c:ser>
        <c:ser>
          <c:idx val="6"/>
          <c:order val="1"/>
          <c:tx>
            <c:strRef>
              <c:f>'Næringsattraktivitet all (2)'!$T$2</c:f>
              <c:strCache>
                <c:ptCount val="1"/>
                <c:pt idx="0">
                  <c:v>Struktur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(2)'!$T$3:$T$16</c:f>
              <c:numCache>
                <c:formatCode>#,##0.0</c:formatCode>
                <c:ptCount val="14"/>
                <c:pt idx="0">
                  <c:v>-544.0960884963938</c:v>
                </c:pt>
                <c:pt idx="1">
                  <c:v>-217.50328069950052</c:v>
                </c:pt>
                <c:pt idx="2">
                  <c:v>-41.106674762283852</c:v>
                </c:pt>
                <c:pt idx="3">
                  <c:v>-339.8789534885077</c:v>
                </c:pt>
                <c:pt idx="4">
                  <c:v>-214.54609532572209</c:v>
                </c:pt>
                <c:pt idx="5">
                  <c:v>-384.03355141786295</c:v>
                </c:pt>
                <c:pt idx="6">
                  <c:v>-493.17895194422135</c:v>
                </c:pt>
                <c:pt idx="7">
                  <c:v>-436.5856441918562</c:v>
                </c:pt>
                <c:pt idx="8">
                  <c:v>-343.35026169474997</c:v>
                </c:pt>
                <c:pt idx="9">
                  <c:v>-441.18601105600982</c:v>
                </c:pt>
                <c:pt idx="10">
                  <c:v>-218.96981084760736</c:v>
                </c:pt>
                <c:pt idx="11">
                  <c:v>-419.14242907179721</c:v>
                </c:pt>
                <c:pt idx="12">
                  <c:v>-267.47374766835264</c:v>
                </c:pt>
                <c:pt idx="13">
                  <c:v>-184.85032378463814</c:v>
                </c:pt>
              </c:numCache>
            </c:numRef>
          </c:val>
        </c:ser>
        <c:ser>
          <c:idx val="0"/>
          <c:order val="4"/>
          <c:tx>
            <c:strRef>
              <c:f>'Næringsattraktivitet all (2)'!$L$2</c:f>
              <c:strCache>
                <c:ptCount val="1"/>
                <c:pt idx="0">
                  <c:v>Attraktivitet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'Næringsattraktivitet all (2)'!$R$3:$R$16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'Næringsattraktivitet all (2)'!$L$3:$L$16</c:f>
              <c:numCache>
                <c:formatCode>#,##0.0</c:formatCode>
                <c:ptCount val="14"/>
                <c:pt idx="0">
                  <c:v>-259.18442165876337</c:v>
                </c:pt>
                <c:pt idx="1">
                  <c:v>180.25267980097169</c:v>
                </c:pt>
                <c:pt idx="2">
                  <c:v>348.3304071095165</c:v>
                </c:pt>
                <c:pt idx="3">
                  <c:v>-546.3349067878105</c:v>
                </c:pt>
                <c:pt idx="4">
                  <c:v>-315.91206362547956</c:v>
                </c:pt>
                <c:pt idx="5">
                  <c:v>-679.09438453124199</c:v>
                </c:pt>
                <c:pt idx="6">
                  <c:v>33.547896172859197</c:v>
                </c:pt>
                <c:pt idx="7">
                  <c:v>-211.47061510588489</c:v>
                </c:pt>
                <c:pt idx="8">
                  <c:v>576.87232529799576</c:v>
                </c:pt>
                <c:pt idx="9">
                  <c:v>392.92287382408028</c:v>
                </c:pt>
                <c:pt idx="10">
                  <c:v>-243.09206675000812</c:v>
                </c:pt>
                <c:pt idx="11">
                  <c:v>-277.54832683325901</c:v>
                </c:pt>
                <c:pt idx="12">
                  <c:v>56.512442600692367</c:v>
                </c:pt>
                <c:pt idx="13">
                  <c:v>201.67678294858271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579176"/>
        <c:axId val="277579568"/>
      </c:barChart>
      <c:lineChart>
        <c:grouping val="standard"/>
        <c:varyColors val="0"/>
        <c:ser>
          <c:idx val="7"/>
          <c:order val="2"/>
          <c:tx>
            <c:strRef>
              <c:f>'Næringsattraktivitet all (2)'!$U$2</c:f>
              <c:strCache>
                <c:ptCount val="1"/>
                <c:pt idx="0">
                  <c:v>Arbeidsplassvekst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'Næringsattraktivitet all (2)'!$R$3:$R$14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'Næringsattraktivitet all (2)'!$U$3:$U$16</c:f>
              <c:numCache>
                <c:formatCode>#,##0.0</c:formatCode>
                <c:ptCount val="14"/>
                <c:pt idx="0">
                  <c:v>-581</c:v>
                </c:pt>
                <c:pt idx="1">
                  <c:v>-183</c:v>
                </c:pt>
                <c:pt idx="2">
                  <c:v>-275</c:v>
                </c:pt>
                <c:pt idx="3">
                  <c:v>-726</c:v>
                </c:pt>
                <c:pt idx="4">
                  <c:v>149</c:v>
                </c:pt>
                <c:pt idx="5">
                  <c:v>313</c:v>
                </c:pt>
                <c:pt idx="6">
                  <c:v>1139</c:v>
                </c:pt>
                <c:pt idx="7">
                  <c:v>59</c:v>
                </c:pt>
                <c:pt idx="8">
                  <c:v>-787</c:v>
                </c:pt>
                <c:pt idx="9">
                  <c:v>-15</c:v>
                </c:pt>
                <c:pt idx="10">
                  <c:v>60</c:v>
                </c:pt>
                <c:pt idx="11">
                  <c:v>-251</c:v>
                </c:pt>
                <c:pt idx="12">
                  <c:v>-34</c:v>
                </c:pt>
                <c:pt idx="13">
                  <c:v>379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'Næringsattraktivitet all (2)'!$V$2</c:f>
              <c:strCache>
                <c:ptCount val="1"/>
                <c:pt idx="0">
                  <c:v>Forventet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'Næringsattraktivitet all (2)'!$R$3:$R$14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'Næringsattraktivitet all (2)'!$V$3:$V$16</c:f>
              <c:numCache>
                <c:formatCode>#,##0.0</c:formatCode>
                <c:ptCount val="14"/>
                <c:pt idx="0">
                  <c:v>-321.81557834123657</c:v>
                </c:pt>
                <c:pt idx="1">
                  <c:v>-363.25267980097169</c:v>
                </c:pt>
                <c:pt idx="2">
                  <c:v>-623.33040710951661</c:v>
                </c:pt>
                <c:pt idx="3">
                  <c:v>-179.66509321218956</c:v>
                </c:pt>
                <c:pt idx="4">
                  <c:v>464.91206362547956</c:v>
                </c:pt>
                <c:pt idx="5">
                  <c:v>992.09438453124199</c:v>
                </c:pt>
                <c:pt idx="6">
                  <c:v>1105.4521038271407</c:v>
                </c:pt>
                <c:pt idx="7">
                  <c:v>270.47061510588492</c:v>
                </c:pt>
                <c:pt idx="8">
                  <c:v>-1363.8723252979958</c:v>
                </c:pt>
                <c:pt idx="9">
                  <c:v>-407.9228738240804</c:v>
                </c:pt>
                <c:pt idx="10">
                  <c:v>303.09206675000803</c:v>
                </c:pt>
                <c:pt idx="11">
                  <c:v>26.548326833258955</c:v>
                </c:pt>
                <c:pt idx="12">
                  <c:v>-90.512442600692395</c:v>
                </c:pt>
                <c:pt idx="13">
                  <c:v>177.32321705141726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579176"/>
        <c:axId val="277579568"/>
      </c:lineChart>
      <c:catAx>
        <c:axId val="27757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79568"/>
        <c:crosses val="autoZero"/>
        <c:auto val="1"/>
        <c:lblAlgn val="ctr"/>
        <c:lblOffset val="100"/>
        <c:noMultiLvlLbl val="0"/>
      </c:catAx>
      <c:valAx>
        <c:axId val="277579568"/>
        <c:scaling>
          <c:orientation val="minMax"/>
          <c:max val="2000"/>
          <c:min val="-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7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022761043758416"/>
          <c:y val="7.4557294051619477E-3"/>
          <c:w val="0.72438097780150368"/>
          <c:h val="0.1535861391559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2659015280222508"/>
          <c:y val="7.9493324204039706E-2"/>
          <c:w val="0.66176896921975659"/>
          <c:h val="0.858399837701446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'Ark1'!$L$2</c:f>
              <c:strCache>
                <c:ptCount val="1"/>
                <c:pt idx="0">
                  <c:v>Næringsattraktivitet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'Ark1'!$K$3:$K$21</c:f>
              <c:strCache>
                <c:ptCount val="19"/>
                <c:pt idx="0">
                  <c:v>Telemark</c:v>
                </c:pt>
                <c:pt idx="1">
                  <c:v>Østfold</c:v>
                </c:pt>
                <c:pt idx="2">
                  <c:v>Aust-Agder</c:v>
                </c:pt>
                <c:pt idx="3">
                  <c:v>Oppland</c:v>
                </c:pt>
                <c:pt idx="4">
                  <c:v>Vestfold</c:v>
                </c:pt>
                <c:pt idx="5">
                  <c:v>Hedmark</c:v>
                </c:pt>
                <c:pt idx="6">
                  <c:v>Oslo</c:v>
                </c:pt>
                <c:pt idx="7">
                  <c:v>Rogaland</c:v>
                </c:pt>
                <c:pt idx="8">
                  <c:v>Nordland</c:v>
                </c:pt>
                <c:pt idx="9">
                  <c:v>Vest-Agder</c:v>
                </c:pt>
                <c:pt idx="10">
                  <c:v>Troms</c:v>
                </c:pt>
                <c:pt idx="11">
                  <c:v>Sør-Trøndelag</c:v>
                </c:pt>
                <c:pt idx="12">
                  <c:v>Nord-Trøndelag</c:v>
                </c:pt>
                <c:pt idx="13">
                  <c:v>Buskerud</c:v>
                </c:pt>
                <c:pt idx="14">
                  <c:v>Sogn og Fjordane</c:v>
                </c:pt>
                <c:pt idx="15">
                  <c:v>Hordaland</c:v>
                </c:pt>
                <c:pt idx="16">
                  <c:v>Møre og Romsdal</c:v>
                </c:pt>
                <c:pt idx="17">
                  <c:v>Akershus</c:v>
                </c:pt>
                <c:pt idx="18">
                  <c:v>Finnmark</c:v>
                </c:pt>
              </c:strCache>
            </c:strRef>
          </c:cat>
          <c:val>
            <c:numRef>
              <c:f>'Ark1'!$L$3:$L$21</c:f>
              <c:numCache>
                <c:formatCode>#,##0.0</c:formatCode>
                <c:ptCount val="19"/>
                <c:pt idx="0">
                  <c:v>-2.9989362423241483</c:v>
                </c:pt>
                <c:pt idx="1">
                  <c:v>-2.8160565595587421</c:v>
                </c:pt>
                <c:pt idx="2">
                  <c:v>-2.7361245391935602</c:v>
                </c:pt>
                <c:pt idx="3">
                  <c:v>-1.5012328853686681</c:v>
                </c:pt>
                <c:pt idx="4">
                  <c:v>-1.3615124533399694</c:v>
                </c:pt>
                <c:pt idx="5">
                  <c:v>-1.120001968094158</c:v>
                </c:pt>
                <c:pt idx="6">
                  <c:v>-0.70761424257361694</c:v>
                </c:pt>
                <c:pt idx="7">
                  <c:v>0.11772615872813479</c:v>
                </c:pt>
                <c:pt idx="8">
                  <c:v>0.30944237901058569</c:v>
                </c:pt>
                <c:pt idx="9">
                  <c:v>0.47434038246209936</c:v>
                </c:pt>
                <c:pt idx="10">
                  <c:v>0.51402460495821745</c:v>
                </c:pt>
                <c:pt idx="11">
                  <c:v>0.97175184557584826</c:v>
                </c:pt>
                <c:pt idx="12">
                  <c:v>0.99579371983456999</c:v>
                </c:pt>
                <c:pt idx="13">
                  <c:v>1.0326336546377031</c:v>
                </c:pt>
                <c:pt idx="14">
                  <c:v>1.2587726894257247</c:v>
                </c:pt>
                <c:pt idx="15">
                  <c:v>1.4146157467033016</c:v>
                </c:pt>
                <c:pt idx="16">
                  <c:v>1.78369121218937</c:v>
                </c:pt>
                <c:pt idx="17">
                  <c:v>1.9114209981835431</c:v>
                </c:pt>
                <c:pt idx="18">
                  <c:v>2.7559987563457633</c:v>
                </c:pt>
              </c:numCache>
            </c:numRef>
          </c:val>
        </c:ser>
        <c:ser>
          <c:idx val="1"/>
          <c:order val="1"/>
          <c:tx>
            <c:strRef>
              <c:f>'Ark1'!$M$2</c:f>
              <c:strCache>
                <c:ptCount val="1"/>
                <c:pt idx="0">
                  <c:v>Struktur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'Ark1'!$K$3:$K$21</c:f>
              <c:strCache>
                <c:ptCount val="19"/>
                <c:pt idx="0">
                  <c:v>Telemark</c:v>
                </c:pt>
                <c:pt idx="1">
                  <c:v>Østfold</c:v>
                </c:pt>
                <c:pt idx="2">
                  <c:v>Aust-Agder</c:v>
                </c:pt>
                <c:pt idx="3">
                  <c:v>Oppland</c:v>
                </c:pt>
                <c:pt idx="4">
                  <c:v>Vestfold</c:v>
                </c:pt>
                <c:pt idx="5">
                  <c:v>Hedmark</c:v>
                </c:pt>
                <c:pt idx="6">
                  <c:v>Oslo</c:v>
                </c:pt>
                <c:pt idx="7">
                  <c:v>Rogaland</c:v>
                </c:pt>
                <c:pt idx="8">
                  <c:v>Nordland</c:v>
                </c:pt>
                <c:pt idx="9">
                  <c:v>Vest-Agder</c:v>
                </c:pt>
                <c:pt idx="10">
                  <c:v>Troms</c:v>
                </c:pt>
                <c:pt idx="11">
                  <c:v>Sør-Trøndelag</c:v>
                </c:pt>
                <c:pt idx="12">
                  <c:v>Nord-Trøndelag</c:v>
                </c:pt>
                <c:pt idx="13">
                  <c:v>Buskerud</c:v>
                </c:pt>
                <c:pt idx="14">
                  <c:v>Sogn og Fjordane</c:v>
                </c:pt>
                <c:pt idx="15">
                  <c:v>Hordaland</c:v>
                </c:pt>
                <c:pt idx="16">
                  <c:v>Møre og Romsdal</c:v>
                </c:pt>
                <c:pt idx="17">
                  <c:v>Akershus</c:v>
                </c:pt>
                <c:pt idx="18">
                  <c:v>Finnmark</c:v>
                </c:pt>
              </c:strCache>
            </c:strRef>
          </c:cat>
          <c:val>
            <c:numRef>
              <c:f>'Ark1'!$M$3:$M$21</c:f>
              <c:numCache>
                <c:formatCode>#,##0.0</c:formatCode>
                <c:ptCount val="19"/>
                <c:pt idx="0">
                  <c:v>-2.6149345466375626</c:v>
                </c:pt>
                <c:pt idx="1">
                  <c:v>-1.5506647571267593</c:v>
                </c:pt>
                <c:pt idx="2">
                  <c:v>-0.81562590682114</c:v>
                </c:pt>
                <c:pt idx="3">
                  <c:v>-3.0644097150218568</c:v>
                </c:pt>
                <c:pt idx="4">
                  <c:v>-1.5082415199218087</c:v>
                </c:pt>
                <c:pt idx="5">
                  <c:v>-3.0834193538123102</c:v>
                </c:pt>
                <c:pt idx="6">
                  <c:v>2.4487774074247728</c:v>
                </c:pt>
                <c:pt idx="7">
                  <c:v>3.8632872495971768</c:v>
                </c:pt>
                <c:pt idx="8">
                  <c:v>-2.634701593473431</c:v>
                </c:pt>
                <c:pt idx="9">
                  <c:v>-1.42429032825296</c:v>
                </c:pt>
                <c:pt idx="10">
                  <c:v>-1.1489131852191696</c:v>
                </c:pt>
                <c:pt idx="11">
                  <c:v>-4.9862341858000397E-2</c:v>
                </c:pt>
                <c:pt idx="12">
                  <c:v>-2.8796708889675164</c:v>
                </c:pt>
                <c:pt idx="13">
                  <c:v>-0.92076254952584113</c:v>
                </c:pt>
                <c:pt idx="14">
                  <c:v>-3.5730191167212935</c:v>
                </c:pt>
                <c:pt idx="15">
                  <c:v>0.45410617144257104</c:v>
                </c:pt>
                <c:pt idx="16">
                  <c:v>-2.6373312724438382</c:v>
                </c:pt>
                <c:pt idx="17">
                  <c:v>1.0442324894761905</c:v>
                </c:pt>
                <c:pt idx="18">
                  <c:v>-1.5837691170334582</c:v>
                </c:pt>
              </c:numCache>
            </c:numRef>
          </c:val>
        </c:ser>
        <c:ser>
          <c:idx val="2"/>
          <c:order val="2"/>
          <c:tx>
            <c:strRef>
              <c:f>'Ark1'!$N$2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cat>
            <c:strRef>
              <c:f>'Ark1'!$K$3:$K$21</c:f>
              <c:strCache>
                <c:ptCount val="19"/>
                <c:pt idx="0">
                  <c:v>Telemark</c:v>
                </c:pt>
                <c:pt idx="1">
                  <c:v>Østfold</c:v>
                </c:pt>
                <c:pt idx="2">
                  <c:v>Aust-Agder</c:v>
                </c:pt>
                <c:pt idx="3">
                  <c:v>Oppland</c:v>
                </c:pt>
                <c:pt idx="4">
                  <c:v>Vestfold</c:v>
                </c:pt>
                <c:pt idx="5">
                  <c:v>Hedmark</c:v>
                </c:pt>
                <c:pt idx="6">
                  <c:v>Oslo</c:v>
                </c:pt>
                <c:pt idx="7">
                  <c:v>Rogaland</c:v>
                </c:pt>
                <c:pt idx="8">
                  <c:v>Nordland</c:v>
                </c:pt>
                <c:pt idx="9">
                  <c:v>Vest-Agder</c:v>
                </c:pt>
                <c:pt idx="10">
                  <c:v>Troms</c:v>
                </c:pt>
                <c:pt idx="11">
                  <c:v>Sør-Trøndelag</c:v>
                </c:pt>
                <c:pt idx="12">
                  <c:v>Nord-Trøndelag</c:v>
                </c:pt>
                <c:pt idx="13">
                  <c:v>Buskerud</c:v>
                </c:pt>
                <c:pt idx="14">
                  <c:v>Sogn og Fjordane</c:v>
                </c:pt>
                <c:pt idx="15">
                  <c:v>Hordaland</c:v>
                </c:pt>
                <c:pt idx="16">
                  <c:v>Møre og Romsdal</c:v>
                </c:pt>
                <c:pt idx="17">
                  <c:v>Akershus</c:v>
                </c:pt>
                <c:pt idx="18">
                  <c:v>Finnmark</c:v>
                </c:pt>
              </c:strCache>
            </c:strRef>
          </c:cat>
          <c:val>
            <c:numRef>
              <c:f>'Ark1'!$N$3:$N$21</c:f>
              <c:numCache>
                <c:formatCode>#,##0.0</c:formatCode>
                <c:ptCount val="19"/>
                <c:pt idx="0">
                  <c:v>1.3579206504844157</c:v>
                </c:pt>
                <c:pt idx="1">
                  <c:v>1.3716087933919212</c:v>
                </c:pt>
                <c:pt idx="2">
                  <c:v>1.3220722568873038</c:v>
                </c:pt>
                <c:pt idx="3">
                  <c:v>1.3662459955847164</c:v>
                </c:pt>
                <c:pt idx="4">
                  <c:v>1.4018826224679852</c:v>
                </c:pt>
                <c:pt idx="5">
                  <c:v>1.3155322708637776</c:v>
                </c:pt>
                <c:pt idx="6">
                  <c:v>2.2386324144657141</c:v>
                </c:pt>
                <c:pt idx="7">
                  <c:v>1.6313004299470242</c:v>
                </c:pt>
                <c:pt idx="8">
                  <c:v>1.3333475924933036</c:v>
                </c:pt>
                <c:pt idx="9">
                  <c:v>1.5480185922754723</c:v>
                </c:pt>
                <c:pt idx="10">
                  <c:v>1.2648854915809948</c:v>
                </c:pt>
                <c:pt idx="11">
                  <c:v>1.4889364252496475</c:v>
                </c:pt>
                <c:pt idx="12">
                  <c:v>1.3458511325012446</c:v>
                </c:pt>
                <c:pt idx="13">
                  <c:v>1.4355034923184915</c:v>
                </c:pt>
                <c:pt idx="14">
                  <c:v>1.3729379325432467</c:v>
                </c:pt>
                <c:pt idx="15">
                  <c:v>1.5273340486307774</c:v>
                </c:pt>
                <c:pt idx="16">
                  <c:v>1.489966344808147</c:v>
                </c:pt>
                <c:pt idx="17">
                  <c:v>1.3918682760663299</c:v>
                </c:pt>
                <c:pt idx="18">
                  <c:v>1.2518605967184686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579960"/>
        <c:axId val="277580352"/>
      </c:barChart>
      <c:catAx>
        <c:axId val="277579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nb-NO"/>
          </a:p>
        </c:txPr>
        <c:crossAx val="277580352"/>
        <c:crosses val="autoZero"/>
        <c:auto val="1"/>
        <c:lblAlgn val="ctr"/>
        <c:lblOffset val="100"/>
        <c:noMultiLvlLbl val="0"/>
      </c:catAx>
      <c:valAx>
        <c:axId val="277580352"/>
        <c:scaling>
          <c:orientation val="minMax"/>
          <c:max val="6"/>
          <c:min val="-6"/>
        </c:scaling>
        <c:delete val="0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headEnd type="triangle"/>
            <a:tailEnd type="triangle"/>
          </a:ln>
        </c:spPr>
        <c:crossAx val="2775799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796943492542777E-2"/>
          <c:y val="6.3934230443416798E-2"/>
          <c:w val="0.87457421345102448"/>
          <c:h val="0.8330736435723312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'Arbeidsplassvekst abs (Regiona '!$U$3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'Arbeidsplassvekst abs (Regiona '!$U$4:$U$15</c:f>
              <c:numCache>
                <c:formatCode>0</c:formatCode>
                <c:ptCount val="12"/>
                <c:pt idx="0">
                  <c:v>-40.386727702190576</c:v>
                </c:pt>
                <c:pt idx="1">
                  <c:v>-62.288770555140637</c:v>
                </c:pt>
                <c:pt idx="2">
                  <c:v>107.80358735923305</c:v>
                </c:pt>
                <c:pt idx="3">
                  <c:v>347.98086207911439</c:v>
                </c:pt>
                <c:pt idx="4">
                  <c:v>550.18494548506226</c:v>
                </c:pt>
                <c:pt idx="5">
                  <c:v>638.42476665818947</c:v>
                </c:pt>
                <c:pt idx="6">
                  <c:v>283.58791006714296</c:v>
                </c:pt>
                <c:pt idx="7">
                  <c:v>64.289284091521054</c:v>
                </c:pt>
                <c:pt idx="8">
                  <c:v>-41.301767332298624</c:v>
                </c:pt>
                <c:pt idx="9">
                  <c:v>181.03359113365664</c:v>
                </c:pt>
                <c:pt idx="10">
                  <c:v>167.47516695179391</c:v>
                </c:pt>
                <c:pt idx="11">
                  <c:v>123.84753293374986</c:v>
                </c:pt>
              </c:numCache>
            </c:numRef>
          </c:val>
        </c:ser>
        <c:ser>
          <c:idx val="2"/>
          <c:order val="2"/>
          <c:tx>
            <c:strRef>
              <c:f>'Arbeidsplassvekst abs (Regiona '!$V$3</c:f>
              <c:strCache>
                <c:ptCount val="1"/>
                <c:pt idx="0">
                  <c:v>Næringsattraktivitet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'Arbeidsplassvekst abs (Regiona '!$V$4:$V$15</c:f>
              <c:numCache>
                <c:formatCode>0</c:formatCode>
                <c:ptCount val="12"/>
                <c:pt idx="0">
                  <c:v>214.76363974750598</c:v>
                </c:pt>
                <c:pt idx="1">
                  <c:v>288.541083646213</c:v>
                </c:pt>
                <c:pt idx="2">
                  <c:v>20.973097350753847</c:v>
                </c:pt>
                <c:pt idx="3">
                  <c:v>-241.69280023100282</c:v>
                </c:pt>
                <c:pt idx="4">
                  <c:v>-265.45490663987971</c:v>
                </c:pt>
                <c:pt idx="5">
                  <c:v>-215.16189987900543</c:v>
                </c:pt>
                <c:pt idx="6">
                  <c:v>45.504000041779854</c:v>
                </c:pt>
                <c:pt idx="7">
                  <c:v>206.51352761326427</c:v>
                </c:pt>
                <c:pt idx="8">
                  <c:v>237.5693128624944</c:v>
                </c:pt>
                <c:pt idx="9">
                  <c:v>-41.875661304093249</c:v>
                </c:pt>
                <c:pt idx="10">
                  <c:v>-94.343900559454298</c:v>
                </c:pt>
                <c:pt idx="11">
                  <c:v>-48.844643115573547</c:v>
                </c:pt>
              </c:numCache>
            </c:numRef>
          </c:val>
        </c:ser>
        <c:ser>
          <c:idx val="3"/>
          <c:order val="3"/>
          <c:tx>
            <c:strRef>
              <c:f>'Arbeidsplassvekst abs (Regiona '!$W$3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'Arbeidsplassvekst abs (Regiona '!$W$4:$W$15</c:f>
              <c:numCache>
                <c:formatCode>0</c:formatCode>
                <c:ptCount val="12"/>
                <c:pt idx="0">
                  <c:v>-38.376912045315429</c:v>
                </c:pt>
                <c:pt idx="1">
                  <c:v>-22.252313091072391</c:v>
                </c:pt>
                <c:pt idx="2">
                  <c:v>-18.443351376653581</c:v>
                </c:pt>
                <c:pt idx="3">
                  <c:v>-7.6213951814449219</c:v>
                </c:pt>
                <c:pt idx="4">
                  <c:v>-22.063372178515902</c:v>
                </c:pt>
                <c:pt idx="5">
                  <c:v>-76.929533445850694</c:v>
                </c:pt>
                <c:pt idx="6">
                  <c:v>-100.09191010892278</c:v>
                </c:pt>
                <c:pt idx="7">
                  <c:v>-96.469478371451984</c:v>
                </c:pt>
                <c:pt idx="8">
                  <c:v>-48.267545530195797</c:v>
                </c:pt>
                <c:pt idx="9">
                  <c:v>-20.157929829563425</c:v>
                </c:pt>
                <c:pt idx="10">
                  <c:v>-12.13126639233964</c:v>
                </c:pt>
                <c:pt idx="11">
                  <c:v>-15.336223151509662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581528"/>
        <c:axId val="277581920"/>
      </c:barChart>
      <c:lineChart>
        <c:grouping val="standard"/>
        <c:varyColors val="0"/>
        <c:ser>
          <c:idx val="0"/>
          <c:order val="0"/>
          <c:tx>
            <c:strRef>
              <c:f>'Arbeidsplassvekst abs (Regiona '!$T$3</c:f>
              <c:strCache>
                <c:ptCount val="1"/>
                <c:pt idx="0">
                  <c:v>Arbeidsplassvekst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'Arbeidsplassvekst abs (Regiona '!$S$4:$S$15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 (Regiona '!$T$4:$T$15</c:f>
              <c:numCache>
                <c:formatCode>0</c:formatCode>
                <c:ptCount val="12"/>
                <c:pt idx="0">
                  <c:v>136</c:v>
                </c:pt>
                <c:pt idx="1">
                  <c:v>204</c:v>
                </c:pt>
                <c:pt idx="2">
                  <c:v>110.33333333333333</c:v>
                </c:pt>
                <c:pt idx="3">
                  <c:v>98.666666666666671</c:v>
                </c:pt>
                <c:pt idx="4">
                  <c:v>262.66666666666669</c:v>
                </c:pt>
                <c:pt idx="5">
                  <c:v>346.33333333333331</c:v>
                </c:pt>
                <c:pt idx="6">
                  <c:v>229</c:v>
                </c:pt>
                <c:pt idx="7">
                  <c:v>174.33333333333334</c:v>
                </c:pt>
                <c:pt idx="8">
                  <c:v>148</c:v>
                </c:pt>
                <c:pt idx="9">
                  <c:v>119</c:v>
                </c:pt>
                <c:pt idx="10">
                  <c:v>61</c:v>
                </c:pt>
                <c:pt idx="11">
                  <c:v>59.666666666666664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'Arbeidsplassvekst abs (Regiona '!$X$3</c:f>
              <c:strCache>
                <c:ptCount val="1"/>
                <c:pt idx="0">
                  <c:v>Forventet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'Arbeidsplassvekst abs (Regiona '!$S$4:$S$15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 (Regiona '!$X$4:$X$15</c:f>
              <c:numCache>
                <c:formatCode>0</c:formatCode>
                <c:ptCount val="12"/>
                <c:pt idx="0">
                  <c:v>-78.763639747505991</c:v>
                </c:pt>
                <c:pt idx="1">
                  <c:v>-84.541083646213011</c:v>
                </c:pt>
                <c:pt idx="2">
                  <c:v>89.360235982579468</c:v>
                </c:pt>
                <c:pt idx="3">
                  <c:v>340.35946689766951</c:v>
                </c:pt>
                <c:pt idx="4">
                  <c:v>528.12157330654634</c:v>
                </c:pt>
                <c:pt idx="5">
                  <c:v>561.4952332123388</c:v>
                </c:pt>
                <c:pt idx="6">
                  <c:v>183.49599995822015</c:v>
                </c:pt>
                <c:pt idx="7">
                  <c:v>-32.180194279930944</c:v>
                </c:pt>
                <c:pt idx="8">
                  <c:v>-89.569312862494414</c:v>
                </c:pt>
                <c:pt idx="9">
                  <c:v>160.87566130409326</c:v>
                </c:pt>
                <c:pt idx="10">
                  <c:v>155.34390055945428</c:v>
                </c:pt>
                <c:pt idx="11">
                  <c:v>108.51130978224022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581528"/>
        <c:axId val="277581920"/>
      </c:lineChart>
      <c:catAx>
        <c:axId val="27758152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81920"/>
        <c:crosses val="autoZero"/>
        <c:auto val="1"/>
        <c:lblAlgn val="ctr"/>
        <c:lblOffset val="100"/>
        <c:noMultiLvlLbl val="0"/>
      </c:catAx>
      <c:valAx>
        <c:axId val="27758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8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348940472790852E-2"/>
          <c:y val="2.2132446718748592E-2"/>
          <c:w val="0.90343522694191136"/>
          <c:h val="0.16690682210886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3202339069319"/>
          <c:y val="0.1765138523563024"/>
          <c:w val="0.83628844266807079"/>
          <c:h val="0.7164587455757032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'Arbeidsplassvekst absolut besøk'!$U$3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'Arbeidsplassvekst absolut besøk'!$L$4:$L$15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absolut besøk'!$U$4:$U$15</c:f>
              <c:numCache>
                <c:formatCode>0</c:formatCode>
                <c:ptCount val="12"/>
                <c:pt idx="0">
                  <c:v>49.956076572379438</c:v>
                </c:pt>
                <c:pt idx="1">
                  <c:v>93.133765507228375</c:v>
                </c:pt>
                <c:pt idx="2">
                  <c:v>105.06216169834511</c:v>
                </c:pt>
                <c:pt idx="3">
                  <c:v>173.25754000345955</c:v>
                </c:pt>
                <c:pt idx="4">
                  <c:v>254.39994758405433</c:v>
                </c:pt>
                <c:pt idx="5">
                  <c:v>188.59583201390186</c:v>
                </c:pt>
                <c:pt idx="6">
                  <c:v>66.637710135831483</c:v>
                </c:pt>
                <c:pt idx="7">
                  <c:v>-47.595423756428374</c:v>
                </c:pt>
                <c:pt idx="8">
                  <c:v>-4.9435944313262423</c:v>
                </c:pt>
                <c:pt idx="9">
                  <c:v>36.326839722038102</c:v>
                </c:pt>
                <c:pt idx="10">
                  <c:v>9.2360549030233816</c:v>
                </c:pt>
                <c:pt idx="11">
                  <c:v>33.53798279807534</c:v>
                </c:pt>
              </c:numCache>
            </c:numRef>
          </c:val>
        </c:ser>
        <c:ser>
          <c:idx val="2"/>
          <c:order val="2"/>
          <c:tx>
            <c:strRef>
              <c:f>'Arbeidsplassvekst absolut besøk'!$V$3</c:f>
              <c:strCache>
                <c:ptCount val="1"/>
                <c:pt idx="0">
                  <c:v>Næringsattraktivitet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'Arbeidsplassvekst absolut besøk'!$L$4:$L$15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absolut besøk'!$V$4:$V$15</c:f>
              <c:numCache>
                <c:formatCode>0</c:formatCode>
                <c:ptCount val="12"/>
                <c:pt idx="0">
                  <c:v>-15.691907307736043</c:v>
                </c:pt>
                <c:pt idx="1">
                  <c:v>64.549749750777394</c:v>
                </c:pt>
                <c:pt idx="2">
                  <c:v>9.9911740950538022</c:v>
                </c:pt>
                <c:pt idx="3">
                  <c:v>-31.047500458422785</c:v>
                </c:pt>
                <c:pt idx="4">
                  <c:v>-61.369547978479211</c:v>
                </c:pt>
                <c:pt idx="5">
                  <c:v>-4.7146107965104163</c:v>
                </c:pt>
                <c:pt idx="6">
                  <c:v>18.555739846785702</c:v>
                </c:pt>
                <c:pt idx="7">
                  <c:v>3.238844566972503</c:v>
                </c:pt>
                <c:pt idx="8">
                  <c:v>60.902871140881693</c:v>
                </c:pt>
                <c:pt idx="9">
                  <c:v>9.6104898289058553</c:v>
                </c:pt>
                <c:pt idx="10">
                  <c:v>38.824875517462836</c:v>
                </c:pt>
                <c:pt idx="11">
                  <c:v>20.430994239966196</c:v>
                </c:pt>
              </c:numCache>
            </c:numRef>
          </c:val>
        </c:ser>
        <c:ser>
          <c:idx val="3"/>
          <c:order val="3"/>
          <c:tx>
            <c:strRef>
              <c:f>'Arbeidsplassvekst absolut besøk'!$W$3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'Arbeidsplassvekst absolut besøk'!$L$4:$L$15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absolut besøk'!$W$4:$W$15</c:f>
              <c:numCache>
                <c:formatCode>0</c:formatCode>
                <c:ptCount val="12"/>
                <c:pt idx="0">
                  <c:v>-49.597502597976735</c:v>
                </c:pt>
                <c:pt idx="1">
                  <c:v>-49.016848591339105</c:v>
                </c:pt>
                <c:pt idx="2">
                  <c:v>-56.053335793398922</c:v>
                </c:pt>
                <c:pt idx="3">
                  <c:v>-61.876706211703436</c:v>
                </c:pt>
                <c:pt idx="4">
                  <c:v>-73.363732938908427</c:v>
                </c:pt>
                <c:pt idx="5">
                  <c:v>-73.547887884058142</c:v>
                </c:pt>
                <c:pt idx="6">
                  <c:v>-81.193449982617182</c:v>
                </c:pt>
                <c:pt idx="7">
                  <c:v>-71.976754143877457</c:v>
                </c:pt>
                <c:pt idx="8">
                  <c:v>-56.292610042888782</c:v>
                </c:pt>
                <c:pt idx="9">
                  <c:v>-43.603996217610621</c:v>
                </c:pt>
                <c:pt idx="10">
                  <c:v>-43.060930420486216</c:v>
                </c:pt>
                <c:pt idx="11">
                  <c:v>-54.635643704708201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582704"/>
        <c:axId val="277583096"/>
      </c:barChart>
      <c:lineChart>
        <c:grouping val="standard"/>
        <c:varyColors val="0"/>
        <c:ser>
          <c:idx val="0"/>
          <c:order val="0"/>
          <c:tx>
            <c:strRef>
              <c:f>'Arbeidsplassvekst absolut besøk'!$T$3</c:f>
              <c:strCache>
                <c:ptCount val="1"/>
                <c:pt idx="0">
                  <c:v>Arbeidsplassvekst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'Arbeidsplassvekst absolut besøk'!$L$4:$L$15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absolut besøk'!$T$4:$T$15</c:f>
              <c:numCache>
                <c:formatCode>0</c:formatCode>
                <c:ptCount val="12"/>
                <c:pt idx="0">
                  <c:v>-15.333333333333334</c:v>
                </c:pt>
                <c:pt idx="1">
                  <c:v>108.66666666666667</c:v>
                </c:pt>
                <c:pt idx="2">
                  <c:v>59</c:v>
                </c:pt>
                <c:pt idx="3">
                  <c:v>80.333333333333329</c:v>
                </c:pt>
                <c:pt idx="4">
                  <c:v>119.66666666666667</c:v>
                </c:pt>
                <c:pt idx="5">
                  <c:v>110.33333333333333</c:v>
                </c:pt>
                <c:pt idx="6">
                  <c:v>4</c:v>
                </c:pt>
                <c:pt idx="7">
                  <c:v>-116.33333333333333</c:v>
                </c:pt>
                <c:pt idx="8">
                  <c:v>-0.33333333333333331</c:v>
                </c:pt>
                <c:pt idx="9">
                  <c:v>2.3333333333333335</c:v>
                </c:pt>
                <c:pt idx="10">
                  <c:v>5</c:v>
                </c:pt>
                <c:pt idx="11">
                  <c:v>-0.66666666666666663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'Arbeidsplassvekst absolut besøk'!$X$3</c:f>
              <c:strCache>
                <c:ptCount val="1"/>
                <c:pt idx="0">
                  <c:v>Forventet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'Arbeidsplassvekst absolut besøk'!$L$4:$L$15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absolut besøk'!$X$4:$X$15</c:f>
              <c:numCache>
                <c:formatCode>0</c:formatCode>
                <c:ptCount val="12"/>
                <c:pt idx="0">
                  <c:v>0.35857397440270705</c:v>
                </c:pt>
                <c:pt idx="1">
                  <c:v>44.11691691588927</c:v>
                </c:pt>
                <c:pt idx="2">
                  <c:v>49.0088259049462</c:v>
                </c:pt>
                <c:pt idx="3">
                  <c:v>111.38083379175612</c:v>
                </c:pt>
                <c:pt idx="4">
                  <c:v>181.03621464514586</c:v>
                </c:pt>
                <c:pt idx="5">
                  <c:v>115.04794412984374</c:v>
                </c:pt>
                <c:pt idx="6">
                  <c:v>-14.555739846785722</c:v>
                </c:pt>
                <c:pt idx="7">
                  <c:v>-119.57217790030585</c:v>
                </c:pt>
                <c:pt idx="8">
                  <c:v>-61.236204474215036</c:v>
                </c:pt>
                <c:pt idx="9">
                  <c:v>-7.2771564955725223</c:v>
                </c:pt>
                <c:pt idx="10">
                  <c:v>-33.824875517462836</c:v>
                </c:pt>
                <c:pt idx="11">
                  <c:v>-21.097660906632854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582704"/>
        <c:axId val="277583096"/>
      </c:lineChart>
      <c:catAx>
        <c:axId val="27758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83096"/>
        <c:crosses val="autoZero"/>
        <c:auto val="1"/>
        <c:lblAlgn val="ctr"/>
        <c:lblOffset val="100"/>
        <c:noMultiLvlLbl val="0"/>
      </c:catAx>
      <c:valAx>
        <c:axId val="27758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8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72320676896513E-2"/>
          <c:y val="8.0515232625624766E-2"/>
          <c:w val="0.89299488507332814"/>
          <c:h val="0.8104245385168438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'Arbeidsplassvekst abs (Basis)'!$T$3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'Arbeidsplassvekst abs (Basis)'!$K$4:$K$15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 (Basis)'!$T$4:$T$15</c:f>
              <c:numCache>
                <c:formatCode>0</c:formatCode>
                <c:ptCount val="12"/>
                <c:pt idx="0">
                  <c:v>-225.5821798888459</c:v>
                </c:pt>
                <c:pt idx="1">
                  <c:v>-270.0252573635766</c:v>
                </c:pt>
                <c:pt idx="2">
                  <c:v>-209.90020571621747</c:v>
                </c:pt>
                <c:pt idx="3">
                  <c:v>170.78764381610208</c:v>
                </c:pt>
                <c:pt idx="4">
                  <c:v>372.26845918380315</c:v>
                </c:pt>
                <c:pt idx="5">
                  <c:v>328.76074193016456</c:v>
                </c:pt>
                <c:pt idx="6">
                  <c:v>16.068495693327822</c:v>
                </c:pt>
                <c:pt idx="7">
                  <c:v>-163.05502108547978</c:v>
                </c:pt>
                <c:pt idx="8">
                  <c:v>-127.46345344482044</c:v>
                </c:pt>
                <c:pt idx="9">
                  <c:v>101.06479491973151</c:v>
                </c:pt>
                <c:pt idx="10">
                  <c:v>218.6097648337919</c:v>
                </c:pt>
                <c:pt idx="11">
                  <c:v>186.59753405664048</c:v>
                </c:pt>
              </c:numCache>
            </c:numRef>
          </c:val>
        </c:ser>
        <c:ser>
          <c:idx val="2"/>
          <c:order val="2"/>
          <c:tx>
            <c:strRef>
              <c:f>'Arbeidsplassvekst abs (Basis)'!$U$3</c:f>
              <c:strCache>
                <c:ptCount val="1"/>
                <c:pt idx="0">
                  <c:v>Næringsattraktivitet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'Arbeidsplassvekst abs (Basis)'!$K$4:$K$15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 (Basis)'!$U$4:$U$15</c:f>
              <c:numCache>
                <c:formatCode>0</c:formatCode>
                <c:ptCount val="12"/>
                <c:pt idx="0">
                  <c:v>-109.27217735586176</c:v>
                </c:pt>
                <c:pt idx="1">
                  <c:v>-359.00810668943114</c:v>
                </c:pt>
                <c:pt idx="2">
                  <c:v>-202.26979254706552</c:v>
                </c:pt>
                <c:pt idx="3">
                  <c:v>-241.04015095875175</c:v>
                </c:pt>
                <c:pt idx="4">
                  <c:v>6.3382706237381115</c:v>
                </c:pt>
                <c:pt idx="5">
                  <c:v>-65.795857145906737</c:v>
                </c:pt>
                <c:pt idx="6">
                  <c:v>68.923462233091172</c:v>
                </c:pt>
                <c:pt idx="7">
                  <c:v>43.022489158493649</c:v>
                </c:pt>
                <c:pt idx="8">
                  <c:v>-56.237806546020089</c:v>
                </c:pt>
                <c:pt idx="9">
                  <c:v>-10.307335111208223</c:v>
                </c:pt>
                <c:pt idx="10">
                  <c:v>-99.190291952200141</c:v>
                </c:pt>
                <c:pt idx="11">
                  <c:v>21.96061511427936</c:v>
                </c:pt>
              </c:numCache>
            </c:numRef>
          </c:val>
        </c:ser>
        <c:ser>
          <c:idx val="3"/>
          <c:order val="3"/>
          <c:tx>
            <c:strRef>
              <c:f>'Arbeidsplassvekst abs (Basis)'!$V$3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'Arbeidsplassvekst abs (Basis)'!$K$4:$K$15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 (Basis)'!$V$4:$V$15</c:f>
              <c:numCache>
                <c:formatCode>0</c:formatCode>
                <c:ptCount val="12"/>
                <c:pt idx="0">
                  <c:v>-132.1456427552923</c:v>
                </c:pt>
                <c:pt idx="1">
                  <c:v>-78.299969280325499</c:v>
                </c:pt>
                <c:pt idx="2">
                  <c:v>-41.163335070050351</c:v>
                </c:pt>
                <c:pt idx="3">
                  <c:v>-196.7474928573503</c:v>
                </c:pt>
                <c:pt idx="4">
                  <c:v>-227.27339647420794</c:v>
                </c:pt>
                <c:pt idx="5">
                  <c:v>-215.9648847842578</c:v>
                </c:pt>
                <c:pt idx="6">
                  <c:v>-180.99195792641899</c:v>
                </c:pt>
                <c:pt idx="7">
                  <c:v>-185.63413473968055</c:v>
                </c:pt>
                <c:pt idx="8">
                  <c:v>-211.29874000915947</c:v>
                </c:pt>
                <c:pt idx="9">
                  <c:v>-280.75745980852327</c:v>
                </c:pt>
                <c:pt idx="10">
                  <c:v>-260.41947288159173</c:v>
                </c:pt>
                <c:pt idx="11">
                  <c:v>-236.22481583758648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7583880"/>
        <c:axId val="278527072"/>
      </c:barChart>
      <c:lineChart>
        <c:grouping val="standard"/>
        <c:varyColors val="0"/>
        <c:ser>
          <c:idx val="0"/>
          <c:order val="0"/>
          <c:tx>
            <c:strRef>
              <c:f>'Arbeidsplassvekst abs (Basis)'!$S$3</c:f>
              <c:strCache>
                <c:ptCount val="1"/>
                <c:pt idx="0">
                  <c:v>Arbeidsplassvekst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'Arbeidsplassvekst abs (Basis)'!$K$4:$K$15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 (Basis)'!$S$4:$S$15</c:f>
              <c:numCache>
                <c:formatCode>0</c:formatCode>
                <c:ptCount val="12"/>
                <c:pt idx="0">
                  <c:v>-467</c:v>
                </c:pt>
                <c:pt idx="1">
                  <c:v>-707.33333333333337</c:v>
                </c:pt>
                <c:pt idx="2">
                  <c:v>-453.33333333333331</c:v>
                </c:pt>
                <c:pt idx="3">
                  <c:v>-267</c:v>
                </c:pt>
                <c:pt idx="4">
                  <c:v>151.33333333333334</c:v>
                </c:pt>
                <c:pt idx="5">
                  <c:v>47</c:v>
                </c:pt>
                <c:pt idx="6">
                  <c:v>-96</c:v>
                </c:pt>
                <c:pt idx="7">
                  <c:v>-305.66666666666669</c:v>
                </c:pt>
                <c:pt idx="8">
                  <c:v>-395</c:v>
                </c:pt>
                <c:pt idx="9">
                  <c:v>-190</c:v>
                </c:pt>
                <c:pt idx="10">
                  <c:v>-141</c:v>
                </c:pt>
                <c:pt idx="11">
                  <c:v>-27.666666666666668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'Arbeidsplassvekst abs (Basis)'!$W$3</c:f>
              <c:strCache>
                <c:ptCount val="1"/>
                <c:pt idx="0">
                  <c:v>Forventet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'Arbeidsplassvekst abs (Basis)'!$K$4:$K$15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'Arbeidsplassvekst abs (Basis)'!$W$4:$W$15</c:f>
              <c:numCache>
                <c:formatCode>0</c:formatCode>
                <c:ptCount val="12"/>
                <c:pt idx="0">
                  <c:v>-357.72782264413826</c:v>
                </c:pt>
                <c:pt idx="1">
                  <c:v>-348.32522664390211</c:v>
                </c:pt>
                <c:pt idx="2">
                  <c:v>-251.06354078626782</c:v>
                </c:pt>
                <c:pt idx="3">
                  <c:v>-25.959849041248258</c:v>
                </c:pt>
                <c:pt idx="4">
                  <c:v>144.9950627095952</c:v>
                </c:pt>
                <c:pt idx="5">
                  <c:v>112.79585714590674</c:v>
                </c:pt>
                <c:pt idx="6">
                  <c:v>-164.92346223309116</c:v>
                </c:pt>
                <c:pt idx="7">
                  <c:v>-348.6891558251603</c:v>
                </c:pt>
                <c:pt idx="8">
                  <c:v>-338.76219345397993</c:v>
                </c:pt>
                <c:pt idx="9">
                  <c:v>-179.6926648887918</c:v>
                </c:pt>
                <c:pt idx="10">
                  <c:v>-41.809708047799859</c:v>
                </c:pt>
                <c:pt idx="11">
                  <c:v>-49.627281780946042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583880"/>
        <c:axId val="278527072"/>
      </c:lineChart>
      <c:catAx>
        <c:axId val="27758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8527072"/>
        <c:crosses val="autoZero"/>
        <c:auto val="1"/>
        <c:lblAlgn val="ctr"/>
        <c:lblOffset val="100"/>
        <c:noMultiLvlLbl val="0"/>
      </c:catAx>
      <c:valAx>
        <c:axId val="2785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758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8730999746527017E-2"/>
          <c:y val="0"/>
          <c:w val="0.91730402858521176"/>
          <c:h val="0.15024848886907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Årlig vekst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'Samlet vekst'!$D$2:$D$32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'Samlet vekst'!$I$2:$I$32</c:f>
              <c:numCache>
                <c:formatCode>General</c:formatCode>
                <c:ptCount val="31"/>
                <c:pt idx="15" formatCode="0.0">
                  <c:v>1.1904240969081696</c:v>
                </c:pt>
                <c:pt idx="16" formatCode="0.0">
                  <c:v>1.0888415922747749</c:v>
                </c:pt>
                <c:pt idx="17" formatCode="0.0">
                  <c:v>1.051818698536173</c:v>
                </c:pt>
                <c:pt idx="18" formatCode="0.0">
                  <c:v>0.84128084954126003</c:v>
                </c:pt>
                <c:pt idx="19" formatCode="0.0">
                  <c:v>0.82371270477830028</c:v>
                </c:pt>
                <c:pt idx="20" formatCode="0.0">
                  <c:v>0.71477423351488112</c:v>
                </c:pt>
                <c:pt idx="21" formatCode="0.0">
                  <c:v>0.60257400692302243</c:v>
                </c:pt>
                <c:pt idx="22" formatCode="0.0">
                  <c:v>0.59360477685327295</c:v>
                </c:pt>
                <c:pt idx="23" formatCode="0.0">
                  <c:v>0.5856260525798842</c:v>
                </c:pt>
                <c:pt idx="24" formatCode="0.0">
                  <c:v>0.57596554307063197</c:v>
                </c:pt>
                <c:pt idx="25" formatCode="0.0">
                  <c:v>0.56778639152611288</c:v>
                </c:pt>
                <c:pt idx="26" formatCode="0.0">
                  <c:v>0.55780720596409583</c:v>
                </c:pt>
                <c:pt idx="27" formatCode="0.0">
                  <c:v>0.54974778198141139</c:v>
                </c:pt>
                <c:pt idx="28" formatCode="0.0">
                  <c:v>0.54287451728852121</c:v>
                </c:pt>
                <c:pt idx="29" formatCode="0.0">
                  <c:v>0.43718200495809523</c:v>
                </c:pt>
                <c:pt idx="30" formatCode="0.0">
                  <c:v>0.42867924321836343</c:v>
                </c:pt>
              </c:numCache>
            </c:numRef>
          </c:val>
        </c:ser>
        <c:ser>
          <c:idx val="2"/>
          <c:order val="2"/>
          <c:tx>
            <c:v>Faktisk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'Samlet vekst'!$F$2:$F$16</c:f>
              <c:numCache>
                <c:formatCode>0.0</c:formatCode>
                <c:ptCount val="15"/>
                <c:pt idx="1">
                  <c:v>0.64371642810638263</c:v>
                </c:pt>
                <c:pt idx="2">
                  <c:v>-0.3922108274790056</c:v>
                </c:pt>
                <c:pt idx="3">
                  <c:v>-0.31948186367381931</c:v>
                </c:pt>
                <c:pt idx="4">
                  <c:v>0.61012864351436946</c:v>
                </c:pt>
                <c:pt idx="5">
                  <c:v>1.4541708081522153</c:v>
                </c:pt>
                <c:pt idx="6">
                  <c:v>3.5396603497791288</c:v>
                </c:pt>
                <c:pt idx="7">
                  <c:v>3.9997486874612331</c:v>
                </c:pt>
                <c:pt idx="8">
                  <c:v>1.6100356591881706</c:v>
                </c:pt>
                <c:pt idx="9">
                  <c:v>-1.0912108981431419</c:v>
                </c:pt>
                <c:pt idx="10">
                  <c:v>0.78740729265506093</c:v>
                </c:pt>
                <c:pt idx="11">
                  <c:v>1.8118822264544572</c:v>
                </c:pt>
                <c:pt idx="12">
                  <c:v>0.99671640288855901</c:v>
                </c:pt>
                <c:pt idx="13">
                  <c:v>1.0967323029587714</c:v>
                </c:pt>
                <c:pt idx="14">
                  <c:v>1.1927635596620509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8528640"/>
        <c:axId val="278528248"/>
      </c:barChart>
      <c:lineChart>
        <c:grouping val="standard"/>
        <c:varyColors val="0"/>
        <c:ser>
          <c:idx val="0"/>
          <c:order val="0"/>
          <c:tx>
            <c:v>Antall arbeidsplasser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093726379440665E-2"/>
                  <c:y val="5.649717514124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'Samlet vekst'!$D$2:$D$32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'Samlet vekst'!$H$2:$H$16</c:f>
              <c:numCache>
                <c:formatCode>0.00</c:formatCode>
                <c:ptCount val="15"/>
                <c:pt idx="0">
                  <c:v>2.2455539999999998</c:v>
                </c:pt>
                <c:pt idx="1">
                  <c:v>2.2600090000000002</c:v>
                </c:pt>
                <c:pt idx="2">
                  <c:v>2.2511450000000002</c:v>
                </c:pt>
                <c:pt idx="3">
                  <c:v>2.2439529999999999</c:v>
                </c:pt>
                <c:pt idx="4">
                  <c:v>2.257644</c:v>
                </c:pt>
                <c:pt idx="5">
                  <c:v>2.2904740000000001</c:v>
                </c:pt>
                <c:pt idx="6">
                  <c:v>2.3715489999999999</c:v>
                </c:pt>
                <c:pt idx="7">
                  <c:v>2.466405</c:v>
                </c:pt>
                <c:pt idx="8">
                  <c:v>2.5061149999999999</c:v>
                </c:pt>
                <c:pt idx="9">
                  <c:v>2.4787680000000001</c:v>
                </c:pt>
                <c:pt idx="10">
                  <c:v>2.4982859999999998</c:v>
                </c:pt>
                <c:pt idx="11">
                  <c:v>2.543552</c:v>
                </c:pt>
                <c:pt idx="12">
                  <c:v>2.5689039999999999</c:v>
                </c:pt>
                <c:pt idx="13">
                  <c:v>2.5970780000000002</c:v>
                </c:pt>
                <c:pt idx="14">
                  <c:v>2.6280549999999998</c:v>
                </c:pt>
              </c:numCache>
            </c:numRef>
          </c:val>
          <c:smooth val="0"/>
        </c:ser>
        <c:ser>
          <c:idx val="3"/>
          <c:order val="3"/>
          <c:tx>
            <c:v>Forventet vekst</c:v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5.7445200302343215E-2"/>
                  <c:y val="-6.026365348399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6.9538926681783825E-2"/>
                  <c:y val="6.0263653483992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'Samlet vekst'!$J$2:$J$32</c:f>
              <c:numCache>
                <c:formatCode>General</c:formatCode>
                <c:ptCount val="31"/>
                <c:pt idx="14" formatCode="0.00">
                  <c:v>2.6280549999999998</c:v>
                </c:pt>
                <c:pt idx="15" formatCode="0.00">
                  <c:v>2.6593399999999998</c:v>
                </c:pt>
                <c:pt idx="16" formatCode="0.00">
                  <c:v>2.6882959999999998</c:v>
                </c:pt>
                <c:pt idx="17" formatCode="0.00">
                  <c:v>2.7165720000000002</c:v>
                </c:pt>
                <c:pt idx="18" formatCode="0.00">
                  <c:v>2.7394259999999999</c:v>
                </c:pt>
                <c:pt idx="19" formatCode="0.00">
                  <c:v>2.7619910000000001</c:v>
                </c:pt>
                <c:pt idx="20" formatCode="0.00">
                  <c:v>2.781733</c:v>
                </c:pt>
                <c:pt idx="21" formatCode="0.00">
                  <c:v>2.798495</c:v>
                </c:pt>
                <c:pt idx="22" formatCode="0.00">
                  <c:v>2.8151069999999998</c:v>
                </c:pt>
                <c:pt idx="23" formatCode="0.00">
                  <c:v>2.8315929999999998</c:v>
                </c:pt>
                <c:pt idx="24" formatCode="0.00">
                  <c:v>2.8479019999999999</c:v>
                </c:pt>
                <c:pt idx="25" formatCode="0.00">
                  <c:v>2.8640720000000002</c:v>
                </c:pt>
                <c:pt idx="26" formatCode="0.00">
                  <c:v>2.8800479999999999</c:v>
                </c:pt>
                <c:pt idx="27" formatCode="0.00">
                  <c:v>2.8958810000000001</c:v>
                </c:pt>
                <c:pt idx="28" formatCode="0.00">
                  <c:v>2.9116019999999998</c:v>
                </c:pt>
                <c:pt idx="29" formatCode="0.00">
                  <c:v>2.924331</c:v>
                </c:pt>
                <c:pt idx="30" formatCode="0.00">
                  <c:v>2.9368669999999999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527464"/>
        <c:axId val="278527856"/>
      </c:lineChart>
      <c:catAx>
        <c:axId val="27852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8527856"/>
        <c:crosses val="autoZero"/>
        <c:auto val="1"/>
        <c:lblAlgn val="ctr"/>
        <c:lblOffset val="100"/>
        <c:noMultiLvlLbl val="0"/>
      </c:catAx>
      <c:valAx>
        <c:axId val="27852785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8527464"/>
        <c:crosses val="autoZero"/>
        <c:crossBetween val="between"/>
      </c:valAx>
      <c:valAx>
        <c:axId val="278528248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8528640"/>
        <c:crosses val="max"/>
        <c:crossBetween val="between"/>
      </c:valAx>
      <c:catAx>
        <c:axId val="27852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8528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97709305004868E-2"/>
          <c:y val="3.3666666666666685E-2"/>
          <c:w val="0.74643738867127762"/>
          <c:h val="0.83688859725867604"/>
        </c:manualLayout>
      </c:layout>
      <c:lineChart>
        <c:grouping val="standard"/>
        <c:varyColors val="0"/>
        <c:ser>
          <c:idx val="0"/>
          <c:order val="0"/>
          <c:tx>
            <c:strRef>
              <c:f>'Ark1'!$B$44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'Ark1'!$C$4:$AG$4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'Ark1'!$C$44:$AG$44</c:f>
              <c:numCache>
                <c:formatCode>General</c:formatCode>
                <c:ptCount val="31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  <c:pt idx="15">
                  <c:v>55107.39192959341</c:v>
                </c:pt>
                <c:pt idx="16">
                  <c:v>55203.808744963637</c:v>
                </c:pt>
                <c:pt idx="17">
                  <c:v>55320.85744543816</c:v>
                </c:pt>
                <c:pt idx="18">
                  <c:v>55372.264949437682</c:v>
                </c:pt>
                <c:pt idx="19">
                  <c:v>55374.085898919293</c:v>
                </c:pt>
                <c:pt idx="20">
                  <c:v>55335.081327480308</c:v>
                </c:pt>
                <c:pt idx="21">
                  <c:v>55293.603350472622</c:v>
                </c:pt>
                <c:pt idx="22">
                  <c:v>55260.165596479143</c:v>
                </c:pt>
                <c:pt idx="23">
                  <c:v>55179.551360362762</c:v>
                </c:pt>
                <c:pt idx="24">
                  <c:v>55105.556566206047</c:v>
                </c:pt>
                <c:pt idx="25">
                  <c:v>55080.748242968031</c:v>
                </c:pt>
                <c:pt idx="26">
                  <c:v>55067.238906331695</c:v>
                </c:pt>
                <c:pt idx="27">
                  <c:v>55001.509710166021</c:v>
                </c:pt>
                <c:pt idx="28">
                  <c:v>54943.571789702764</c:v>
                </c:pt>
                <c:pt idx="29">
                  <c:v>54883.381912713019</c:v>
                </c:pt>
                <c:pt idx="30">
                  <c:v>54832.669710555594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'Ark1'!$B$45</c:f>
              <c:strCache>
                <c:ptCount val="1"/>
                <c:pt idx="0">
                  <c:v>Oljejustert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'Ark1'!$C$4:$AG$4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'Ark1'!$C$45:$AG$45</c:f>
              <c:numCache>
                <c:formatCode>General</c:formatCode>
                <c:ptCount val="31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  <c:pt idx="15">
                  <c:v>55238.752982775768</c:v>
                </c:pt>
                <c:pt idx="16">
                  <c:v>55476.874894748966</c:v>
                </c:pt>
                <c:pt idx="17">
                  <c:v>55740.664709802077</c:v>
                </c:pt>
                <c:pt idx="18">
                  <c:v>55887.948380995047</c:v>
                </c:pt>
                <c:pt idx="19">
                  <c:v>56037.478337904759</c:v>
                </c:pt>
                <c:pt idx="20">
                  <c:v>56147.08413836929</c:v>
                </c:pt>
                <c:pt idx="21">
                  <c:v>56197.2399673494</c:v>
                </c:pt>
                <c:pt idx="22">
                  <c:v>56252.697056457546</c:v>
                </c:pt>
                <c:pt idx="23">
                  <c:v>56313.502140295517</c:v>
                </c:pt>
                <c:pt idx="24">
                  <c:v>56381.725316006814</c:v>
                </c:pt>
                <c:pt idx="25">
                  <c:v>56444.749940656671</c:v>
                </c:pt>
                <c:pt idx="26">
                  <c:v>56516.796413078628</c:v>
                </c:pt>
                <c:pt idx="27">
                  <c:v>56589.034818823464</c:v>
                </c:pt>
                <c:pt idx="28">
                  <c:v>56670.249438772415</c:v>
                </c:pt>
                <c:pt idx="29">
                  <c:v>56693.569818493925</c:v>
                </c:pt>
                <c:pt idx="30">
                  <c:v>56724.023290775534</c:v>
                </c:pt>
              </c:numCache>
            </c:numRef>
          </c:val>
          <c:smooth val="0"/>
        </c:ser>
        <c:ser>
          <c:idx val="2"/>
          <c:order val="2"/>
          <c:tx>
            <c:v>Faktisk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4"/>
              <c:layout>
                <c:manualLayout>
                  <c:x val="-3.3794162826421004E-2"/>
                  <c:y val="-4.8148148148148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'Ark1'!$C$44:$Q$44</c:f>
              <c:numCache>
                <c:formatCode>General</c:formatCode>
                <c:ptCount val="15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990408"/>
        <c:axId val="285990800"/>
      </c:lineChart>
      <c:catAx>
        <c:axId val="28599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85990800"/>
        <c:crosses val="autoZero"/>
        <c:auto val="1"/>
        <c:lblAlgn val="ctr"/>
        <c:lblOffset val="100"/>
        <c:noMultiLvlLbl val="0"/>
      </c:catAx>
      <c:valAx>
        <c:axId val="285990800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8599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02867508597436"/>
          <c:y val="0.58537212015164775"/>
          <c:w val="0.72919813001214184"/>
          <c:h val="5.9072324292796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[Kvartaldata v2-3kv2015  Sogn og Fjordane .xlsm]Data for Sheet1 Chart 1!PivotTable1</c:name>
    <c:fmtId val="-1"/>
  </c:pivotSource>
  <c:chart>
    <c:autoTitleDeleted val="0"/>
    <c:pivotFmts>
      <c:pivotFmt>
        <c:idx val="0"/>
        <c:spPr>
          <a:solidFill>
            <a:srgbClr val="00B0F0"/>
          </a:solidFill>
        </c:spPr>
        <c:marker>
          <c:symbol val="none"/>
        </c:marker>
      </c:pivotFmt>
      <c:pivotFmt>
        <c:idx val="1"/>
        <c:spPr>
          <a:solidFill>
            <a:srgbClr val="FFC000"/>
          </a:solidFill>
        </c:spPr>
        <c:marker>
          <c:symbol val="none"/>
        </c:marker>
      </c:pivotFmt>
      <c:pivotFmt>
        <c:idx val="2"/>
        <c:spPr>
          <a:solidFill>
            <a:srgbClr val="92D050"/>
          </a:solidFill>
        </c:spPr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spPr>
          <a:ln>
            <a:solidFill>
              <a:schemeClr val="tx1"/>
            </a:solidFill>
            <a:prstDash val="sysDot"/>
          </a:ln>
        </c:spPr>
        <c:marker>
          <c:symbol val="none"/>
        </c:marker>
      </c:pivotFmt>
      <c:pivotFmt>
        <c:idx val="5"/>
        <c:spPr>
          <a:solidFill>
            <a:srgbClr val="00B0F0"/>
          </a:solidFill>
        </c:spPr>
        <c:marker>
          <c:symbol val="none"/>
        </c:marker>
      </c:pivotFmt>
      <c:pivotFmt>
        <c:idx val="6"/>
        <c:spPr>
          <a:solidFill>
            <a:srgbClr val="FFC000"/>
          </a:solidFill>
        </c:spPr>
        <c:marker>
          <c:symbol val="none"/>
        </c:marker>
      </c:pivotFmt>
      <c:pivotFmt>
        <c:idx val="7"/>
        <c:spPr>
          <a:solidFill>
            <a:srgbClr val="92D050"/>
          </a:solidFill>
        </c:spPr>
        <c:marker>
          <c:symbol val="none"/>
        </c:marker>
      </c:pivotFmt>
      <c:pivotFmt>
        <c:idx val="8"/>
        <c:spPr>
          <a:ln>
            <a:solidFill>
              <a:schemeClr val="tx1"/>
            </a:solidFill>
            <a:prstDash val="sysDot"/>
          </a:ln>
        </c:spPr>
        <c:marker>
          <c:symbol val="none"/>
        </c:marker>
      </c:pivotFmt>
      <c:pivotFmt>
        <c:idx val="9"/>
        <c:spPr>
          <a:solidFill>
            <a:srgbClr val="00B0F0"/>
          </a:solidFill>
        </c:spPr>
        <c:marker>
          <c:symbol val="none"/>
        </c:marker>
      </c:pivotFmt>
      <c:pivotFmt>
        <c:idx val="10"/>
        <c:spPr>
          <a:solidFill>
            <a:srgbClr val="FFC000"/>
          </a:solidFill>
        </c:spPr>
        <c:marker>
          <c:symbol val="none"/>
        </c:marker>
      </c:pivotFmt>
      <c:pivotFmt>
        <c:idx val="11"/>
        <c:spPr>
          <a:solidFill>
            <a:srgbClr val="92D050"/>
          </a:solidFill>
        </c:spPr>
        <c:marker>
          <c:symbol val="none"/>
        </c:marker>
      </c:pivotFmt>
      <c:pivotFmt>
        <c:idx val="12"/>
        <c:spPr>
          <a:ln>
            <a:solidFill>
              <a:schemeClr val="tx1"/>
            </a:solidFill>
            <a:prstDash val="sysDot"/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5030755471954785E-2"/>
          <c:y val="0.13995758398020861"/>
          <c:w val="0.90555720954042429"/>
          <c:h val="0.704378355661795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for Sheet1 Chart 1'!$B$1</c:f>
              <c:strCache>
                <c:ptCount val="1"/>
                <c:pt idx="0">
                  <c:v>Innenlands flytting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1'!$B$2:$B$65</c:f>
              <c:numCache>
                <c:formatCode>General</c:formatCode>
                <c:ptCount val="63"/>
                <c:pt idx="0">
                  <c:v>-0.45626457769972029</c:v>
                </c:pt>
                <c:pt idx="1">
                  <c:v>-0.49735518597365413</c:v>
                </c:pt>
                <c:pt idx="2">
                  <c:v>-0.51248186316455224</c:v>
                </c:pt>
                <c:pt idx="3">
                  <c:v>-0.60322151892851494</c:v>
                </c:pt>
                <c:pt idx="4">
                  <c:v>-0.71751879769129967</c:v>
                </c:pt>
                <c:pt idx="5">
                  <c:v>-0.74721189591078063</c:v>
                </c:pt>
                <c:pt idx="6">
                  <c:v>-0.84480339036608143</c:v>
                </c:pt>
                <c:pt idx="7">
                  <c:v>-0.93874895436378847</c:v>
                </c:pt>
                <c:pt idx="8">
                  <c:v>-0.86996166586028512</c:v>
                </c:pt>
                <c:pt idx="9">
                  <c:v>-0.89993571887722301</c:v>
                </c:pt>
                <c:pt idx="10">
                  <c:v>-0.83279709780003541</c:v>
                </c:pt>
                <c:pt idx="11">
                  <c:v>-0.70749440715883671</c:v>
                </c:pt>
                <c:pt idx="12">
                  <c:v>-0.66753060292184485</c:v>
                </c:pt>
                <c:pt idx="13">
                  <c:v>-0.55545182972367435</c:v>
                </c:pt>
                <c:pt idx="14">
                  <c:v>-0.52530907394448334</c:v>
                </c:pt>
                <c:pt idx="15">
                  <c:v>-0.53880716669463247</c:v>
                </c:pt>
                <c:pt idx="16">
                  <c:v>-0.62361341561177497</c:v>
                </c:pt>
                <c:pt idx="17">
                  <c:v>-0.61396562165183766</c:v>
                </c:pt>
                <c:pt idx="18">
                  <c:v>-0.62866097078685224</c:v>
                </c:pt>
                <c:pt idx="19">
                  <c:v>-0.74798082483072503</c:v>
                </c:pt>
                <c:pt idx="20">
                  <c:v>-0.83548817714216372</c:v>
                </c:pt>
                <c:pt idx="21">
                  <c:v>-0.92287286212017894</c:v>
                </c:pt>
                <c:pt idx="22">
                  <c:v>-0.98416733648615806</c:v>
                </c:pt>
                <c:pt idx="23">
                  <c:v>-0.95952612302862694</c:v>
                </c:pt>
                <c:pt idx="24">
                  <c:v>-0.96820363146521482</c:v>
                </c:pt>
                <c:pt idx="25">
                  <c:v>-0.96909376636982714</c:v>
                </c:pt>
                <c:pt idx="26">
                  <c:v>-1.0626932808546528</c:v>
                </c:pt>
                <c:pt idx="27">
                  <c:v>-1.0548523206751055</c:v>
                </c:pt>
                <c:pt idx="28">
                  <c:v>-0.98315398050594405</c:v>
                </c:pt>
                <c:pt idx="29">
                  <c:v>-0.96254977086620086</c:v>
                </c:pt>
                <c:pt idx="30">
                  <c:v>-0.84342906629766645</c:v>
                </c:pt>
                <c:pt idx="31">
                  <c:v>-0.85974725502382432</c:v>
                </c:pt>
                <c:pt idx="32">
                  <c:v>-0.84979697200945892</c:v>
                </c:pt>
                <c:pt idx="33">
                  <c:v>-0.86515625589022505</c:v>
                </c:pt>
                <c:pt idx="34">
                  <c:v>-1.0059338796270132</c:v>
                </c:pt>
                <c:pt idx="35">
                  <c:v>-0.94486114117392406</c:v>
                </c:pt>
                <c:pt idx="36">
                  <c:v>-0.94922716539507235</c:v>
                </c:pt>
                <c:pt idx="37">
                  <c:v>-0.8290330767278572</c:v>
                </c:pt>
                <c:pt idx="38">
                  <c:v>-0.72035811014143847</c:v>
                </c:pt>
                <c:pt idx="39">
                  <c:v>-0.69229829884366456</c:v>
                </c:pt>
                <c:pt idx="40">
                  <c:v>-0.67045401192544252</c:v>
                </c:pt>
                <c:pt idx="41">
                  <c:v>-0.75285128377998767</c:v>
                </c:pt>
                <c:pt idx="42">
                  <c:v>-0.67277371784674977</c:v>
                </c:pt>
                <c:pt idx="43">
                  <c:v>-0.71068360104594697</c:v>
                </c:pt>
                <c:pt idx="44">
                  <c:v>-0.65232179966265647</c:v>
                </c:pt>
                <c:pt idx="45">
                  <c:v>-0.61391922311312852</c:v>
                </c:pt>
                <c:pt idx="46">
                  <c:v>-0.5769498768987783</c:v>
                </c:pt>
                <c:pt idx="47">
                  <c:v>-0.62835291715394181</c:v>
                </c:pt>
                <c:pt idx="48">
                  <c:v>-0.69613095789844459</c:v>
                </c:pt>
                <c:pt idx="49">
                  <c:v>-0.74599237347747216</c:v>
                </c:pt>
                <c:pt idx="50">
                  <c:v>-0.84440087307165845</c:v>
                </c:pt>
                <c:pt idx="51">
                  <c:v>-0.84749678838458053</c:v>
                </c:pt>
                <c:pt idx="52">
                  <c:v>-0.84207416161914606</c:v>
                </c:pt>
                <c:pt idx="53">
                  <c:v>-0.7738139157382129</c:v>
                </c:pt>
                <c:pt idx="54">
                  <c:v>-0.80276918544704667</c:v>
                </c:pt>
                <c:pt idx="55">
                  <c:v>-0.77552897884084637</c:v>
                </c:pt>
                <c:pt idx="56">
                  <c:v>-0.74151762714359315</c:v>
                </c:pt>
                <c:pt idx="57">
                  <c:v>-0.89963426513021261</c:v>
                </c:pt>
                <c:pt idx="58">
                  <c:v>-0.77799924680120147</c:v>
                </c:pt>
                <c:pt idx="59">
                  <c:v>-0.78740880099114396</c:v>
                </c:pt>
                <c:pt idx="60">
                  <c:v>-0.78043322756369105</c:v>
                </c:pt>
                <c:pt idx="61">
                  <c:v>-0.6286018426751826</c:v>
                </c:pt>
                <c:pt idx="62">
                  <c:v>-0.66457668756645771</c:v>
                </c:pt>
              </c:numCache>
            </c:numRef>
          </c:val>
        </c:ser>
        <c:ser>
          <c:idx val="1"/>
          <c:order val="1"/>
          <c:tx>
            <c:strRef>
              <c:f>'Data for Sheet1 Chart 1'!$C$1</c:f>
              <c:strCache>
                <c:ptCount val="1"/>
                <c:pt idx="0">
                  <c:v>Innvandring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1'!$C$2:$C$65</c:f>
              <c:numCache>
                <c:formatCode>General</c:formatCode>
                <c:ptCount val="63"/>
                <c:pt idx="0">
                  <c:v>0.31594695808127271</c:v>
                </c:pt>
                <c:pt idx="1">
                  <c:v>0.4108990508417853</c:v>
                </c:pt>
                <c:pt idx="2">
                  <c:v>0.40366085047806838</c:v>
                </c:pt>
                <c:pt idx="3">
                  <c:v>0.33181830856314309</c:v>
                </c:pt>
                <c:pt idx="4">
                  <c:v>0.2834756907977285</c:v>
                </c:pt>
                <c:pt idx="5">
                  <c:v>0.18773234200743494</c:v>
                </c:pt>
                <c:pt idx="6">
                  <c:v>0.24721419344045947</c:v>
                </c:pt>
                <c:pt idx="7">
                  <c:v>0.38107630820708244</c:v>
                </c:pt>
                <c:pt idx="8">
                  <c:v>0.45405485875916485</c:v>
                </c:pt>
                <c:pt idx="9">
                  <c:v>0.50306965651521784</c:v>
                </c:pt>
                <c:pt idx="10">
                  <c:v>0.56048270523832178</c:v>
                </c:pt>
                <c:pt idx="11">
                  <c:v>0.50894854586129756</c:v>
                </c:pt>
                <c:pt idx="12">
                  <c:v>0.46708496098302271</c:v>
                </c:pt>
                <c:pt idx="13">
                  <c:v>0.47983569828230022</c:v>
                </c:pt>
                <c:pt idx="14">
                  <c:v>0.29017961278283183</c:v>
                </c:pt>
                <c:pt idx="15">
                  <c:v>0.25914946771817959</c:v>
                </c:pt>
                <c:pt idx="16">
                  <c:v>0.24236096869814874</c:v>
                </c:pt>
                <c:pt idx="17">
                  <c:v>0.15372432105091535</c:v>
                </c:pt>
                <c:pt idx="18">
                  <c:v>0.22945192702309444</c:v>
                </c:pt>
                <c:pt idx="19">
                  <c:v>0.31523381395609112</c:v>
                </c:pt>
                <c:pt idx="20">
                  <c:v>0.34259682794544588</c:v>
                </c:pt>
                <c:pt idx="21">
                  <c:v>0.46517275843709427</c:v>
                </c:pt>
                <c:pt idx="22">
                  <c:v>0.37385273940594799</c:v>
                </c:pt>
                <c:pt idx="23">
                  <c:v>0.3503625084087002</c:v>
                </c:pt>
                <c:pt idx="24">
                  <c:v>0.35641119187270226</c:v>
                </c:pt>
                <c:pt idx="25">
                  <c:v>0.36294245304198158</c:v>
                </c:pt>
                <c:pt idx="26">
                  <c:v>0.42170368287883048</c:v>
                </c:pt>
                <c:pt idx="27">
                  <c:v>0.38068448195030474</c:v>
                </c:pt>
                <c:pt idx="28">
                  <c:v>0.42631509756418201</c:v>
                </c:pt>
                <c:pt idx="29">
                  <c:v>0.42070468033956876</c:v>
                </c:pt>
                <c:pt idx="30">
                  <c:v>0.61374525806481983</c:v>
                </c:pt>
                <c:pt idx="31">
                  <c:v>0.78535510480818127</c:v>
                </c:pt>
                <c:pt idx="32">
                  <c:v>0.85356547299397978</c:v>
                </c:pt>
                <c:pt idx="33">
                  <c:v>0.98107588494741205</c:v>
                </c:pt>
                <c:pt idx="34">
                  <c:v>0.95318828294245084</c:v>
                </c:pt>
                <c:pt idx="35">
                  <c:v>0.90533507749931774</c:v>
                </c:pt>
                <c:pt idx="36">
                  <c:v>0.94452336378260915</c:v>
                </c:pt>
                <c:pt idx="37">
                  <c:v>0.993523766554813</c:v>
                </c:pt>
                <c:pt idx="38">
                  <c:v>1.0532651218778213</c:v>
                </c:pt>
                <c:pt idx="39">
                  <c:v>1.0962172520360334</c:v>
                </c:pt>
                <c:pt idx="40">
                  <c:v>1.1944222733461665</c:v>
                </c:pt>
                <c:pt idx="41">
                  <c:v>1.1639230668389611</c:v>
                </c:pt>
                <c:pt idx="42">
                  <c:v>1.1415631930083934</c:v>
                </c:pt>
                <c:pt idx="43">
                  <c:v>1.0795666791184162</c:v>
                </c:pt>
                <c:pt idx="44">
                  <c:v>0.98034647606444936</c:v>
                </c:pt>
                <c:pt idx="45">
                  <c:v>0.91901847338753184</c:v>
                </c:pt>
                <c:pt idx="46">
                  <c:v>0.84823709759836485</c:v>
                </c:pt>
                <c:pt idx="47">
                  <c:v>0.90215514841009081</c:v>
                </c:pt>
                <c:pt idx="48">
                  <c:v>0.96308930127361381</c:v>
                </c:pt>
                <c:pt idx="49">
                  <c:v>1.0347636148235904</c:v>
                </c:pt>
                <c:pt idx="50">
                  <c:v>1.2069475787059303</c:v>
                </c:pt>
                <c:pt idx="51">
                  <c:v>1.1580299627545032</c:v>
                </c:pt>
                <c:pt idx="52">
                  <c:v>1.0119663170335351</c:v>
                </c:pt>
                <c:pt idx="53">
                  <c:v>0.91123736442116132</c:v>
                </c:pt>
                <c:pt idx="54">
                  <c:v>0.84603770805715128</c:v>
                </c:pt>
                <c:pt idx="55">
                  <c:v>0.90340386384544613</c:v>
                </c:pt>
                <c:pt idx="56">
                  <c:v>0.97059689408993888</c:v>
                </c:pt>
                <c:pt idx="57">
                  <c:v>0.97866240282295858</c:v>
                </c:pt>
                <c:pt idx="58">
                  <c:v>0.90567562850765604</c:v>
                </c:pt>
                <c:pt idx="59">
                  <c:v>0.82962419125407239</c:v>
                </c:pt>
                <c:pt idx="60">
                  <c:v>0.79235523926560403</c:v>
                </c:pt>
                <c:pt idx="61">
                  <c:v>0.88738391513416293</c:v>
                </c:pt>
                <c:pt idx="62">
                  <c:v>0.94507388259450742</c:v>
                </c:pt>
              </c:numCache>
            </c:numRef>
          </c:val>
        </c:ser>
        <c:ser>
          <c:idx val="2"/>
          <c:order val="2"/>
          <c:tx>
            <c:strRef>
              <c:f>'Data for Sheet1 Chart 1'!$D$1</c:f>
              <c:strCache>
                <c:ptCount val="1"/>
                <c:pt idx="0">
                  <c:v>Fødsel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1'!$D$2:$D$65</c:f>
              <c:numCache>
                <c:formatCode>General</c:formatCode>
                <c:ptCount val="63"/>
                <c:pt idx="0">
                  <c:v>0.2239506379340786</c:v>
                </c:pt>
                <c:pt idx="1">
                  <c:v>0.20730879714415865</c:v>
                </c:pt>
                <c:pt idx="2">
                  <c:v>0.24461475501320734</c:v>
                </c:pt>
                <c:pt idx="3">
                  <c:v>0.26396750597180008</c:v>
                </c:pt>
                <c:pt idx="4">
                  <c:v>0.31693511659680462</c:v>
                </c:pt>
                <c:pt idx="5">
                  <c:v>0.3104089219330855</c:v>
                </c:pt>
                <c:pt idx="6">
                  <c:v>0.24535544010632068</c:v>
                </c:pt>
                <c:pt idx="7">
                  <c:v>0.23794032902686124</c:v>
                </c:pt>
                <c:pt idx="8">
                  <c:v>0.18422717629982507</c:v>
                </c:pt>
                <c:pt idx="9">
                  <c:v>0.15930539122981899</c:v>
                </c:pt>
                <c:pt idx="10">
                  <c:v>0.1902470413787315</c:v>
                </c:pt>
                <c:pt idx="11">
                  <c:v>0.16126025354213275</c:v>
                </c:pt>
                <c:pt idx="12">
                  <c:v>0.18459645164598504</c:v>
                </c:pt>
                <c:pt idx="13">
                  <c:v>0.24458551157580283</c:v>
                </c:pt>
                <c:pt idx="14">
                  <c:v>0.23792862141357593</c:v>
                </c:pt>
                <c:pt idx="15">
                  <c:v>0.25355631373865056</c:v>
                </c:pt>
                <c:pt idx="16">
                  <c:v>0.25913980499263595</c:v>
                </c:pt>
                <c:pt idx="17">
                  <c:v>0.22359901243769506</c:v>
                </c:pt>
                <c:pt idx="18">
                  <c:v>0.2182591500951386</c:v>
                </c:pt>
                <c:pt idx="19">
                  <c:v>0.23409374941709724</c:v>
                </c:pt>
                <c:pt idx="20">
                  <c:v>0.26231528243234414</c:v>
                </c:pt>
                <c:pt idx="21">
                  <c:v>0.29330169909487469</c:v>
                </c:pt>
                <c:pt idx="22">
                  <c:v>0.323382619586145</c:v>
                </c:pt>
                <c:pt idx="23">
                  <c:v>0.25786680618880337</c:v>
                </c:pt>
                <c:pt idx="24">
                  <c:v>0.23854292369432828</c:v>
                </c:pt>
                <c:pt idx="25">
                  <c:v>0.22262964903090623</c:v>
                </c:pt>
                <c:pt idx="26">
                  <c:v>0.19960640989597975</c:v>
                </c:pt>
                <c:pt idx="27">
                  <c:v>0.22878574777308955</c:v>
                </c:pt>
                <c:pt idx="28">
                  <c:v>0.20940146862734052</c:v>
                </c:pt>
                <c:pt idx="29">
                  <c:v>0.16715498459920367</c:v>
                </c:pt>
                <c:pt idx="30">
                  <c:v>0.15249498743328344</c:v>
                </c:pt>
                <c:pt idx="31">
                  <c:v>0.14125091813096785</c:v>
                </c:pt>
                <c:pt idx="32">
                  <c:v>0.14697153839631441</c:v>
                </c:pt>
                <c:pt idx="33">
                  <c:v>0.15455950540958269</c:v>
                </c:pt>
                <c:pt idx="34">
                  <c:v>0.21474992935857587</c:v>
                </c:pt>
                <c:pt idx="35">
                  <c:v>0.22492212424359348</c:v>
                </c:pt>
                <c:pt idx="36">
                  <c:v>0.19003358514351298</c:v>
                </c:pt>
                <c:pt idx="37">
                  <c:v>0.2152478169735593</c:v>
                </c:pt>
                <c:pt idx="38">
                  <c:v>0.16927475173036413</c:v>
                </c:pt>
                <c:pt idx="39">
                  <c:v>0.18223320213795241</c:v>
                </c:pt>
                <c:pt idx="40">
                  <c:v>0.24132588384431194</c:v>
                </c:pt>
                <c:pt idx="41">
                  <c:v>0.25656872108919976</c:v>
                </c:pt>
                <c:pt idx="42">
                  <c:v>0.24702678930673427</c:v>
                </c:pt>
                <c:pt idx="43">
                  <c:v>0.24000747104968248</c:v>
                </c:pt>
                <c:pt idx="44">
                  <c:v>0.19662842818402929</c:v>
                </c:pt>
                <c:pt idx="45">
                  <c:v>0.18603612821609958</c:v>
                </c:pt>
                <c:pt idx="46">
                  <c:v>0.17373530914665303</c:v>
                </c:pt>
                <c:pt idx="47">
                  <c:v>0.1707783408512929</c:v>
                </c:pt>
                <c:pt idx="48">
                  <c:v>0.1427485586103335</c:v>
                </c:pt>
                <c:pt idx="49">
                  <c:v>8.1448298841212838E-2</c:v>
                </c:pt>
                <c:pt idx="50">
                  <c:v>0.11838259775812955</c:v>
                </c:pt>
                <c:pt idx="51">
                  <c:v>0.14417611667174979</c:v>
                </c:pt>
                <c:pt idx="52">
                  <c:v>0.18558871325158813</c:v>
                </c:pt>
                <c:pt idx="53">
                  <c:v>0.22319781598170146</c:v>
                </c:pt>
                <c:pt idx="54">
                  <c:v>0.17583591103255267</c:v>
                </c:pt>
                <c:pt idx="55">
                  <c:v>0.10855565777368906</c:v>
                </c:pt>
                <c:pt idx="56">
                  <c:v>8.1879737984838455E-2</c:v>
                </c:pt>
                <c:pt idx="57">
                  <c:v>5.1460182683648527E-2</c:v>
                </c:pt>
                <c:pt idx="58">
                  <c:v>6.980866913446436E-2</c:v>
                </c:pt>
                <c:pt idx="59">
                  <c:v>0.13307025191575275</c:v>
                </c:pt>
                <c:pt idx="60">
                  <c:v>0.14122998477650814</c:v>
                </c:pt>
                <c:pt idx="61">
                  <c:v>0.16150937855595932</c:v>
                </c:pt>
                <c:pt idx="62">
                  <c:v>0.14483188501448319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218696"/>
        <c:axId val="222953552"/>
      </c:barChart>
      <c:lineChart>
        <c:grouping val="standard"/>
        <c:varyColors val="0"/>
        <c:ser>
          <c:idx val="3"/>
          <c:order val="3"/>
          <c:tx>
            <c:strRef>
              <c:f>'Data for Sheet1 Chart 1'!$E$1</c:f>
              <c:strCache>
                <c:ptCount val="1"/>
                <c:pt idx="0">
                  <c:v>Nettoflyttingprosent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'Data for Sheet1 Chart 1'!$A$2:$A$65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1'!$E$2:$E$65</c:f>
              <c:numCache>
                <c:formatCode>General</c:formatCode>
                <c:ptCount val="63"/>
                <c:pt idx="0">
                  <c:v>-0.14031761961844758</c:v>
                </c:pt>
                <c:pt idx="1">
                  <c:v>-8.6456135131868853E-2</c:v>
                </c:pt>
                <c:pt idx="2">
                  <c:v>-0.10882101268648388</c:v>
                </c:pt>
                <c:pt idx="3">
                  <c:v>-0.27140321036537191</c:v>
                </c:pt>
                <c:pt idx="4">
                  <c:v>-0.43404310689357112</c:v>
                </c:pt>
                <c:pt idx="5">
                  <c:v>-0.55947955390334569</c:v>
                </c:pt>
                <c:pt idx="6">
                  <c:v>-0.59758919692562196</c:v>
                </c:pt>
                <c:pt idx="7">
                  <c:v>-0.55767264615670598</c:v>
                </c:pt>
                <c:pt idx="8">
                  <c:v>-0.41590680710112027</c:v>
                </c:pt>
                <c:pt idx="9">
                  <c:v>-0.39686606236200522</c:v>
                </c:pt>
                <c:pt idx="10">
                  <c:v>-0.27231439256171369</c:v>
                </c:pt>
                <c:pt idx="11">
                  <c:v>-0.19854586129753915</c:v>
                </c:pt>
                <c:pt idx="12">
                  <c:v>-0.20044564193882214</c:v>
                </c:pt>
                <c:pt idx="13">
                  <c:v>-7.5616131441374163E-2</c:v>
                </c:pt>
                <c:pt idx="14">
                  <c:v>-0.23512946116165151</c:v>
                </c:pt>
                <c:pt idx="15">
                  <c:v>-0.27965769897645282</c:v>
                </c:pt>
                <c:pt idx="16">
                  <c:v>-0.38125244691362625</c:v>
                </c:pt>
                <c:pt idx="17">
                  <c:v>-0.46024130060092233</c:v>
                </c:pt>
                <c:pt idx="18">
                  <c:v>-0.39920904376375776</c:v>
                </c:pt>
                <c:pt idx="19">
                  <c:v>-0.43274701087463396</c:v>
                </c:pt>
                <c:pt idx="20">
                  <c:v>-0.49289134919671779</c:v>
                </c:pt>
                <c:pt idx="21">
                  <c:v>-0.45770010368308472</c:v>
                </c:pt>
                <c:pt idx="22">
                  <c:v>-0.61031459708021008</c:v>
                </c:pt>
                <c:pt idx="23">
                  <c:v>-0.60916361461992674</c:v>
                </c:pt>
                <c:pt idx="24">
                  <c:v>-0.6117924395925125</c:v>
                </c:pt>
                <c:pt idx="25">
                  <c:v>-0.60615131332784555</c:v>
                </c:pt>
                <c:pt idx="26">
                  <c:v>-0.64098959797582233</c:v>
                </c:pt>
                <c:pt idx="27">
                  <c:v>-0.67416783872480079</c:v>
                </c:pt>
                <c:pt idx="28">
                  <c:v>-0.55683888294176198</c:v>
                </c:pt>
                <c:pt idx="29">
                  <c:v>-0.5418450905266321</c:v>
                </c:pt>
                <c:pt idx="30">
                  <c:v>-0.22968380823284668</c:v>
                </c:pt>
                <c:pt idx="31">
                  <c:v>-7.4392150215643063E-2</c:v>
                </c:pt>
                <c:pt idx="32">
                  <c:v>3.7685009845208821E-3</c:v>
                </c:pt>
                <c:pt idx="33">
                  <c:v>0.11591962905718702</c:v>
                </c:pt>
                <c:pt idx="34">
                  <c:v>-5.2745596684562496E-2</c:v>
                </c:pt>
                <c:pt idx="35">
                  <c:v>-3.9526063674606385E-2</c:v>
                </c:pt>
                <c:pt idx="36">
                  <c:v>-4.7038016124631927E-3</c:v>
                </c:pt>
                <c:pt idx="37">
                  <c:v>0.1644906898269558</c:v>
                </c:pt>
                <c:pt idx="38">
                  <c:v>0.33290701173638276</c:v>
                </c:pt>
                <c:pt idx="39">
                  <c:v>0.40391895319236876</c:v>
                </c:pt>
                <c:pt idx="40">
                  <c:v>0.52396826142072395</c:v>
                </c:pt>
                <c:pt idx="41">
                  <c:v>0.41107178305897335</c:v>
                </c:pt>
                <c:pt idx="42">
                  <c:v>0.46878947516164349</c:v>
                </c:pt>
                <c:pt idx="43">
                  <c:v>0.36888307807246917</c:v>
                </c:pt>
                <c:pt idx="44">
                  <c:v>0.32802467640179295</c:v>
                </c:pt>
                <c:pt idx="45">
                  <c:v>0.30509925027440327</c:v>
                </c:pt>
                <c:pt idx="46">
                  <c:v>0.27128722069958655</c:v>
                </c:pt>
                <c:pt idx="47">
                  <c:v>0.27380223125614894</c:v>
                </c:pt>
                <c:pt idx="48">
                  <c:v>0.26695834337516916</c:v>
                </c:pt>
                <c:pt idx="49">
                  <c:v>0.28877124134611826</c:v>
                </c:pt>
                <c:pt idx="50">
                  <c:v>0.36254670563427177</c:v>
                </c:pt>
                <c:pt idx="51">
                  <c:v>0.31053317436992267</c:v>
                </c:pt>
                <c:pt idx="52">
                  <c:v>0.16989215541438912</c:v>
                </c:pt>
                <c:pt idx="53">
                  <c:v>0.13742344868294842</c:v>
                </c:pt>
                <c:pt idx="54">
                  <c:v>4.3268522610104582E-2</c:v>
                </c:pt>
                <c:pt idx="55">
                  <c:v>0.12787488500459981</c:v>
                </c:pt>
                <c:pt idx="56">
                  <c:v>0.22907926694634578</c:v>
                </c:pt>
                <c:pt idx="57">
                  <c:v>7.9028137692745956E-2</c:v>
                </c:pt>
                <c:pt idx="58">
                  <c:v>0.12767638170645454</c:v>
                </c:pt>
                <c:pt idx="59">
                  <c:v>4.2215390262928462E-2</c:v>
                </c:pt>
                <c:pt idx="60">
                  <c:v>1.1922011701913024E-2</c:v>
                </c:pt>
                <c:pt idx="61">
                  <c:v>0.25878207245898027</c:v>
                </c:pt>
                <c:pt idx="62">
                  <c:v>0.28049719502804971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218696"/>
        <c:axId val="222953552"/>
      </c:lineChart>
      <c:catAx>
        <c:axId val="222218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  <a:headEnd type="triangle"/>
            <a:tailEnd type="triangle"/>
          </a:ln>
        </c:spPr>
        <c:txPr>
          <a:bodyPr rot="5400000" vert="horz"/>
          <a:lstStyle/>
          <a:p>
            <a:pPr>
              <a:defRPr/>
            </a:pPr>
            <a:endParaRPr lang="nb-NO"/>
          </a:p>
        </c:txPr>
        <c:crossAx val="222953552"/>
        <c:crossesAt val="-9999999"/>
        <c:auto val="1"/>
        <c:lblAlgn val="ctr"/>
        <c:lblOffset val="100"/>
        <c:tickLblSkip val="4"/>
        <c:tickMarkSkip val="4"/>
        <c:noMultiLvlLbl val="1"/>
      </c:catAx>
      <c:valAx>
        <c:axId val="22295355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  <a:headEnd type="triangle"/>
            <a:tailEnd type="triangle"/>
          </a:ln>
        </c:spPr>
        <c:crossAx val="222218696"/>
        <c:crosses val="autoZero"/>
        <c:crossBetween val="between"/>
        <c:majorUnit val="0.5"/>
      </c:valAx>
    </c:plotArea>
    <c:legend>
      <c:legendPos val="t"/>
      <c:layout>
        <c:manualLayout>
          <c:xMode val="edge"/>
          <c:yMode val="edge"/>
          <c:x val="0"/>
          <c:y val="1.267829054049782E-2"/>
          <c:w val="1"/>
          <c:h val="0.1050749832741495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561672483580863E-2"/>
          <c:y val="0.11194735791725945"/>
          <c:w val="0.76624162799275319"/>
          <c:h val="0.77950095211393911"/>
        </c:manualLayout>
      </c:layout>
      <c:lineChart>
        <c:grouping val="standard"/>
        <c:varyColors val="0"/>
        <c:ser>
          <c:idx val="2"/>
          <c:order val="0"/>
          <c:tx>
            <c:strRef>
              <c:f>Resultat!$C$8</c:f>
              <c:strCache>
                <c:ptCount val="1"/>
                <c:pt idx="0">
                  <c:v>Høyvekstscenario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0.13142649829719016"/>
                  <c:y val="-2.0499121260177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Resultat!$H$5:$AV$5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Resultat!$H$13:$AV$13</c:f>
              <c:numCache>
                <c:formatCode>0</c:formatCode>
                <c:ptCount val="31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  <c:pt idx="15" formatCode="#,##0">
                  <c:v>55461.788982775761</c:v>
                </c:pt>
                <c:pt idx="16" formatCode="#,##0">
                  <c:v>55976.919288016637</c:v>
                </c:pt>
                <c:pt idx="17" formatCode="#,##0">
                  <c:v>56531.960208544479</c:v>
                </c:pt>
                <c:pt idx="18" formatCode="#,##0">
                  <c:v>56982.161492107414</c:v>
                </c:pt>
                <c:pt idx="19" formatCode="#,##0">
                  <c:v>57438.885836013724</c:v>
                </c:pt>
                <c:pt idx="20" formatCode="#,##0">
                  <c:v>57856.773531035695</c:v>
                </c:pt>
                <c:pt idx="21" formatCode="#,##0">
                  <c:v>58214.612817424852</c:v>
                </c:pt>
                <c:pt idx="22" formatCode="#,##0">
                  <c:v>58578.060623969846</c:v>
                </c:pt>
                <c:pt idx="23" formatCode="#,##0">
                  <c:v>58947.11912834239</c:v>
                </c:pt>
                <c:pt idx="24" formatCode="#,##0">
                  <c:v>59323.991852137537</c:v>
                </c:pt>
                <c:pt idx="25" formatCode="#,##0">
                  <c:v>59695.539438263433</c:v>
                </c:pt>
                <c:pt idx="26" formatCode="#,##0">
                  <c:v>60076.665707604276</c:v>
                </c:pt>
                <c:pt idx="27" formatCode="#,##0">
                  <c:v>60458.153459426037</c:v>
                </c:pt>
                <c:pt idx="28" formatCode="#,##0">
                  <c:v>60849.36808486651</c:v>
                </c:pt>
                <c:pt idx="29" formatCode="#,##0">
                  <c:v>61178.678191628293</c:v>
                </c:pt>
                <c:pt idx="30" formatCode="#,##0">
                  <c:v>61515.288599672407</c:v>
                </c:pt>
              </c:numCache>
            </c:numRef>
          </c:val>
          <c:smooth val="0"/>
          <c:extLst/>
        </c:ser>
        <c:ser>
          <c:idx val="3"/>
          <c:order val="1"/>
          <c:tx>
            <c:strRef>
              <c:f>Resultat!$E$8</c:f>
              <c:strCache>
                <c:ptCount val="1"/>
                <c:pt idx="0">
                  <c:v>Lavvekstscenario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Resultat!$H$5:$AV$5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Resultat!$H$14:$AV$14</c:f>
              <c:numCache>
                <c:formatCode>0</c:formatCode>
                <c:ptCount val="31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  <c:pt idx="15" formatCode="#,##0">
                  <c:v>55071.333801246612</c:v>
                </c:pt>
                <c:pt idx="16" formatCode="#,##0">
                  <c:v>55081.570578127357</c:v>
                </c:pt>
                <c:pt idx="17" formatCode="#,##0">
                  <c:v>55145.3968012689</c:v>
                </c:pt>
                <c:pt idx="18" formatCode="#,##0">
                  <c:v>55108.603509348155</c:v>
                </c:pt>
                <c:pt idx="19" formatCode="#,##0">
                  <c:v>55066.994893923111</c:v>
                </c:pt>
                <c:pt idx="20" formatCode="#,##0">
                  <c:v>54971.007943933553</c:v>
                </c:pt>
                <c:pt idx="21" formatCode="#,##0">
                  <c:v>54816.378561076184</c:v>
                </c:pt>
                <c:pt idx="22" formatCode="#,##0">
                  <c:v>54659.301217877328</c:v>
                </c:pt>
                <c:pt idx="23" formatCode="#,##0">
                  <c:v>54501.65159200308</c:v>
                </c:pt>
                <c:pt idx="24" formatCode="#,##0">
                  <c:v>54343.932536057488</c:v>
                </c:pt>
                <c:pt idx="25" formatCode="#,##0">
                  <c:v>54188.248524899311</c:v>
                </c:pt>
                <c:pt idx="26" formatCode="#,##0">
                  <c:v>54033.652942175446</c:v>
                </c:pt>
                <c:pt idx="27" formatCode="#,##0">
                  <c:v>53880.730028575206</c:v>
                </c:pt>
                <c:pt idx="28" formatCode="#,##0">
                  <c:v>53729.557482588207</c:v>
                </c:pt>
                <c:pt idx="29" formatCode="#,##0">
                  <c:v>53527.349254674715</c:v>
                </c:pt>
                <c:pt idx="30" formatCode="#,##0">
                  <c:v>53324.227908432134</c:v>
                </c:pt>
              </c:numCache>
            </c:numRef>
          </c:val>
          <c:smooth val="0"/>
        </c:ser>
        <c:ser>
          <c:idx val="1"/>
          <c:order val="2"/>
          <c:tx>
            <c:v>Historisk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Resultat!$H$5:$AV$5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Resultat!$H$12:$AV$12</c:f>
              <c:numCache>
                <c:formatCode>0</c:formatCode>
                <c:ptCount val="31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  <c:pt idx="15" formatCode="#,##0">
                  <c:v>55366.051021132022</c:v>
                </c:pt>
                <c:pt idx="16" formatCode="#,##0">
                  <c:v>55718.818867938855</c:v>
                </c:pt>
                <c:pt idx="17" formatCode="#,##0">
                  <c:v>56104.484843445411</c:v>
                </c:pt>
                <c:pt idx="18" formatCode="#,##0">
                  <c:v>56381.006710638452</c:v>
                </c:pt>
                <c:pt idx="19" formatCode="#,##0">
                  <c:v>56663.064076478397</c:v>
                </c:pt>
                <c:pt idx="20" formatCode="#,##0">
                  <c:v>56908.503088602214</c:v>
                </c:pt>
                <c:pt idx="21" formatCode="#,##0">
                  <c:v>57097.152123194872</c:v>
                </c:pt>
                <c:pt idx="22" formatCode="#,##0">
                  <c:v>57294.236922029537</c:v>
                </c:pt>
                <c:pt idx="23" formatCode="#,##0">
                  <c:v>57499.857556690062</c:v>
                </c:pt>
                <c:pt idx="24" formatCode="#,##0">
                  <c:v>57716.174326903172</c:v>
                </c:pt>
                <c:pt idx="25" formatCode="#,##0">
                  <c:v>57930.313301362265</c:v>
                </c:pt>
                <c:pt idx="26" formatCode="#,##0">
                  <c:v>58156.863389554877</c:v>
                </c:pt>
                <c:pt idx="27" formatCode="#,##0">
                  <c:v>58386.806768477654</c:v>
                </c:pt>
                <c:pt idx="28" formatCode="#,##0">
                  <c:v>58629.23879411009</c:v>
                </c:pt>
                <c:pt idx="29" formatCode="#,##0">
                  <c:v>58815.044835050168</c:v>
                </c:pt>
                <c:pt idx="30" formatCode="#,##0">
                  <c:v>59011.231211236067</c:v>
                </c:pt>
              </c:numCache>
            </c:numRef>
          </c:val>
          <c:smooth val="0"/>
          <c:extLst/>
        </c:ser>
        <c:ser>
          <c:idx val="0"/>
          <c:order val="3"/>
          <c:tx>
            <c:v>Normal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69265460536375E-2"/>
                  <c:y val="-2.768492739301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Resultat!$H$5:$AV$5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Resultat!$H$11:$AV$11</c:f>
              <c:numCache>
                <c:formatCode>0</c:formatCode>
                <c:ptCount val="31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  <c:pt idx="15">
                  <c:v>55238.752982775768</c:v>
                </c:pt>
                <c:pt idx="16">
                  <c:v>55476.874894748966</c:v>
                </c:pt>
                <c:pt idx="17">
                  <c:v>55740.664709802077</c:v>
                </c:pt>
                <c:pt idx="18">
                  <c:v>55887.948380995047</c:v>
                </c:pt>
                <c:pt idx="19">
                  <c:v>56037.478337904759</c:v>
                </c:pt>
                <c:pt idx="20">
                  <c:v>56147.08413836929</c:v>
                </c:pt>
                <c:pt idx="21">
                  <c:v>56197.2399673494</c:v>
                </c:pt>
                <c:pt idx="22">
                  <c:v>56252.697056457546</c:v>
                </c:pt>
                <c:pt idx="23">
                  <c:v>56313.502140295517</c:v>
                </c:pt>
                <c:pt idx="24">
                  <c:v>56381.725316006814</c:v>
                </c:pt>
                <c:pt idx="25">
                  <c:v>56444.749940656671</c:v>
                </c:pt>
                <c:pt idx="26">
                  <c:v>56516.796413078628</c:v>
                </c:pt>
                <c:pt idx="27">
                  <c:v>56589.034818823464</c:v>
                </c:pt>
                <c:pt idx="28">
                  <c:v>56670.249438772415</c:v>
                </c:pt>
                <c:pt idx="29">
                  <c:v>56693.569818493925</c:v>
                </c:pt>
                <c:pt idx="30">
                  <c:v>56724.023290775534</c:v>
                </c:pt>
              </c:numCache>
            </c:numRef>
          </c:val>
          <c:smooth val="0"/>
          <c:extLst/>
        </c:ser>
        <c:ser>
          <c:idx val="4"/>
          <c:order val="4"/>
          <c:tx>
            <c:v>Faktisk</c:v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Lit>
              <c:ptCount val="41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  <c:pt idx="14">
                <c:v>2014</c:v>
              </c:pt>
              <c:pt idx="15">
                <c:v>2015</c:v>
              </c:pt>
              <c:pt idx="16">
                <c:v>2016</c:v>
              </c:pt>
              <c:pt idx="17">
                <c:v>2017</c:v>
              </c:pt>
              <c:pt idx="18">
                <c:v>2018</c:v>
              </c:pt>
              <c:pt idx="19">
                <c:v>2019</c:v>
              </c:pt>
              <c:pt idx="20">
                <c:v>2020</c:v>
              </c:pt>
              <c:pt idx="21">
                <c:v>2021</c:v>
              </c:pt>
              <c:pt idx="22">
                <c:v>2022</c:v>
              </c:pt>
              <c:pt idx="23">
                <c:v>2023</c:v>
              </c:pt>
              <c:pt idx="24">
                <c:v>2024</c:v>
              </c:pt>
              <c:pt idx="25">
                <c:v>2025</c:v>
              </c:pt>
              <c:pt idx="26">
                <c:v>2026</c:v>
              </c:pt>
              <c:pt idx="27">
                <c:v>2027</c:v>
              </c:pt>
              <c:pt idx="28">
                <c:v>2028</c:v>
              </c:pt>
              <c:pt idx="29">
                <c:v>2029</c:v>
              </c:pt>
              <c:pt idx="30">
                <c:v>2030</c:v>
              </c:pt>
              <c:pt idx="31">
                <c:v>2031</c:v>
              </c:pt>
              <c:pt idx="32">
                <c:v>2032</c:v>
              </c:pt>
              <c:pt idx="33">
                <c:v>2033</c:v>
              </c:pt>
              <c:pt idx="34">
                <c:v>2034</c:v>
              </c:pt>
              <c:pt idx="35">
                <c:v>2035</c:v>
              </c:pt>
              <c:pt idx="36">
                <c:v>2036</c:v>
              </c:pt>
              <c:pt idx="37">
                <c:v>2037</c:v>
              </c:pt>
              <c:pt idx="38">
                <c:v>2038</c:v>
              </c:pt>
              <c:pt idx="39">
                <c:v>2039</c:v>
              </c:pt>
              <c:pt idx="40">
                <c:v>2040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Resultat!$H$11:$V$11</c:f>
              <c:numCache>
                <c:formatCode>0</c:formatCode>
                <c:ptCount val="15"/>
                <c:pt idx="0">
                  <c:v>53057</c:v>
                </c:pt>
                <c:pt idx="1">
                  <c:v>52836</c:v>
                </c:pt>
                <c:pt idx="2">
                  <c:v>52450</c:v>
                </c:pt>
                <c:pt idx="3">
                  <c:v>52097</c:v>
                </c:pt>
                <c:pt idx="4">
                  <c:v>51582</c:v>
                </c:pt>
                <c:pt idx="5">
                  <c:v>51812</c:v>
                </c:pt>
                <c:pt idx="6">
                  <c:v>52402</c:v>
                </c:pt>
                <c:pt idx="7">
                  <c:v>53764</c:v>
                </c:pt>
                <c:pt idx="8">
                  <c:v>53784</c:v>
                </c:pt>
                <c:pt idx="9">
                  <c:v>53569</c:v>
                </c:pt>
                <c:pt idx="10">
                  <c:v>53961</c:v>
                </c:pt>
                <c:pt idx="11">
                  <c:v>54288</c:v>
                </c:pt>
                <c:pt idx="12">
                  <c:v>54293</c:v>
                </c:pt>
                <c:pt idx="13">
                  <c:v>54683</c:v>
                </c:pt>
                <c:pt idx="14">
                  <c:v>55005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529424"/>
        <c:axId val="278529816"/>
      </c:lineChart>
      <c:catAx>
        <c:axId val="27852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8529816"/>
        <c:crosses val="autoZero"/>
        <c:auto val="1"/>
        <c:lblAlgn val="ctr"/>
        <c:lblOffset val="100"/>
        <c:noMultiLvlLbl val="0"/>
      </c:catAx>
      <c:valAx>
        <c:axId val="278529816"/>
        <c:scaling>
          <c:orientation val="minMax"/>
          <c:max val="62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852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4203423420776025E-2"/>
          <c:y val="0"/>
          <c:w val="0.89999998107794765"/>
          <c:h val="9.6071866782049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Privat uten</a:t>
            </a:r>
            <a:r>
              <a:rPr lang="en-US" baseline="0"/>
              <a:t> Lokal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Resultat!$R$81</c:f>
              <c:strCache>
                <c:ptCount val="1"/>
                <c:pt idx="0">
                  <c:v>Nasjonalt Bidrag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Resultat!$S$81:$AV$81</c:f>
              <c:numCache>
                <c:formatCode>#,##0</c:formatCode>
                <c:ptCount val="30"/>
                <c:pt idx="0">
                  <c:v>222.2805101551572</c:v>
                </c:pt>
                <c:pt idx="1">
                  <c:v>-145.74939910147117</c:v>
                </c:pt>
                <c:pt idx="2">
                  <c:v>-582.22373234723273</c:v>
                </c:pt>
                <c:pt idx="3">
                  <c:v>160.21386027631814</c:v>
                </c:pt>
                <c:pt idx="4">
                  <c:v>679.45815895120165</c:v>
                </c:pt>
                <c:pt idx="5">
                  <c:v>1376.127935949105</c:v>
                </c:pt>
                <c:pt idx="6">
                  <c:v>1598.6310557713621</c:v>
                </c:pt>
                <c:pt idx="7">
                  <c:v>707.05625929774112</c:v>
                </c:pt>
                <c:pt idx="8">
                  <c:v>-1020.5220636032458</c:v>
                </c:pt>
                <c:pt idx="9">
                  <c:v>33.263137231929441</c:v>
                </c:pt>
                <c:pt idx="10">
                  <c:v>522.06187759761542</c:v>
                </c:pt>
                <c:pt idx="11">
                  <c:v>445.69075590505616</c:v>
                </c:pt>
                <c:pt idx="12">
                  <c:v>176.96130506766025</c:v>
                </c:pt>
                <c:pt idx="13">
                  <c:v>362.17354083605539</c:v>
                </c:pt>
                <c:pt idx="14">
                  <c:v>382.01494056792211</c:v>
                </c:pt>
                <c:pt idx="15">
                  <c:v>367.46305923685077</c:v>
                </c:pt>
                <c:pt idx="16">
                  <c:v>347.71518936457579</c:v>
                </c:pt>
                <c:pt idx="17">
                  <c:v>308.37457964808505</c:v>
                </c:pt>
                <c:pt idx="18">
                  <c:v>278.86666189623952</c:v>
                </c:pt>
                <c:pt idx="19">
                  <c:v>246.90729438516703</c:v>
                </c:pt>
                <c:pt idx="20">
                  <c:v>225.19403261513588</c:v>
                </c:pt>
                <c:pt idx="21">
                  <c:v>210.60230339108651</c:v>
                </c:pt>
                <c:pt idx="22">
                  <c:v>212.08509779236365</c:v>
                </c:pt>
                <c:pt idx="23">
                  <c:v>210.33033549613697</c:v>
                </c:pt>
                <c:pt idx="24">
                  <c:v>211.1470451818164</c:v>
                </c:pt>
                <c:pt idx="25">
                  <c:v>209.2765844199464</c:v>
                </c:pt>
                <c:pt idx="26">
                  <c:v>202.07577616932758</c:v>
                </c:pt>
                <c:pt idx="27">
                  <c:v>191.87123173265479</c:v>
                </c:pt>
                <c:pt idx="28">
                  <c:v>174.35024104534517</c:v>
                </c:pt>
                <c:pt idx="29">
                  <c:v>154.78872163035783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FC-4F16-BCD5-075926B8EAE7}"/>
            </c:ext>
          </c:extLst>
        </c:ser>
        <c:ser>
          <c:idx val="2"/>
          <c:order val="1"/>
          <c:tx>
            <c:strRef>
              <c:f>Resultat!$R$82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Resultat!$S$82:$AV$82</c:f>
              <c:numCache>
                <c:formatCode>#,##0</c:formatCode>
                <c:ptCount val="30"/>
                <c:pt idx="0">
                  <c:v>-490.2374480738622</c:v>
                </c:pt>
                <c:pt idx="1">
                  <c:v>-145.88055424372192</c:v>
                </c:pt>
                <c:pt idx="2">
                  <c:v>19.950842616355999</c:v>
                </c:pt>
                <c:pt idx="3">
                  <c:v>-279.07926187133614</c:v>
                </c:pt>
                <c:pt idx="4">
                  <c:v>-132.21352551683447</c:v>
                </c:pt>
                <c:pt idx="5">
                  <c:v>-273.67663997847262</c:v>
                </c:pt>
                <c:pt idx="6">
                  <c:v>-358.1624939687299</c:v>
                </c:pt>
                <c:pt idx="7">
                  <c:v>-311.86678861952021</c:v>
                </c:pt>
                <c:pt idx="8">
                  <c:v>-220.46715825465037</c:v>
                </c:pt>
                <c:pt idx="9">
                  <c:v>-372.94649016366731</c:v>
                </c:pt>
                <c:pt idx="10">
                  <c:v>-146.88851184524901</c:v>
                </c:pt>
                <c:pt idx="11">
                  <c:v>-318.77235357347502</c:v>
                </c:pt>
                <c:pt idx="12">
                  <c:v>-174.83180482560203</c:v>
                </c:pt>
                <c:pt idx="13">
                  <c:v>-85.488376886463186</c:v>
                </c:pt>
                <c:pt idx="14">
                  <c:v>-251.50852858277705</c:v>
                </c:pt>
                <c:pt idx="15">
                  <c:v>-272.81628373533471</c:v>
                </c:pt>
                <c:pt idx="16">
                  <c:v>-254.22785033392279</c:v>
                </c:pt>
                <c:pt idx="17">
                  <c:v>-285.31501523597382</c:v>
                </c:pt>
                <c:pt idx="18">
                  <c:v>-257.1018197875274</c:v>
                </c:pt>
                <c:pt idx="19">
                  <c:v>-261.48126212088579</c:v>
                </c:pt>
                <c:pt idx="20">
                  <c:v>-276.22206305128373</c:v>
                </c:pt>
                <c:pt idx="21">
                  <c:v>-262.79587468875002</c:v>
                </c:pt>
                <c:pt idx="22">
                  <c:v>-265.41315858914055</c:v>
                </c:pt>
                <c:pt idx="23">
                  <c:v>-264.76312260181606</c:v>
                </c:pt>
                <c:pt idx="24">
                  <c:v>-266.64729040809772</c:v>
                </c:pt>
                <c:pt idx="25">
                  <c:v>-265.86037135445076</c:v>
                </c:pt>
                <c:pt idx="26">
                  <c:v>-259.70110365726066</c:v>
                </c:pt>
                <c:pt idx="27">
                  <c:v>-250.53341730723537</c:v>
                </c:pt>
                <c:pt idx="28">
                  <c:v>-270.43425289788524</c:v>
                </c:pt>
                <c:pt idx="29">
                  <c:v>-251.77118870918525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FC-4F16-BCD5-075926B8EAE7}"/>
            </c:ext>
          </c:extLst>
        </c:ser>
        <c:ser>
          <c:idx val="3"/>
          <c:order val="2"/>
          <c:tx>
            <c:strRef>
              <c:f>Resultat!$R$83</c:f>
              <c:strCache>
                <c:ptCount val="1"/>
                <c:pt idx="0">
                  <c:v>Befolkningseffekt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Resultat!$S$83:$AV$83</c:f>
              <c:numCache>
                <c:formatCode>#,##0</c:formatCode>
                <c:ptCount val="30"/>
                <c:pt idx="0">
                  <c:v>-53.858640422531664</c:v>
                </c:pt>
                <c:pt idx="1">
                  <c:v>-71.622726455778576</c:v>
                </c:pt>
                <c:pt idx="2">
                  <c:v>-61.057517378639737</c:v>
                </c:pt>
                <c:pt idx="3">
                  <c:v>-60.799691617171518</c:v>
                </c:pt>
                <c:pt idx="4">
                  <c:v>-82.332569808887612</c:v>
                </c:pt>
                <c:pt idx="5">
                  <c:v>-110.35691143939034</c:v>
                </c:pt>
                <c:pt idx="6">
                  <c:v>-135.01645797549151</c:v>
                </c:pt>
                <c:pt idx="7">
                  <c:v>-124.71885557233597</c:v>
                </c:pt>
                <c:pt idx="8">
                  <c:v>-122.88310344009982</c:v>
                </c:pt>
                <c:pt idx="9">
                  <c:v>-68.239520892342526</c:v>
                </c:pt>
                <c:pt idx="10">
                  <c:v>-72.081299002358179</c:v>
                </c:pt>
                <c:pt idx="11">
                  <c:v>-100.37007549832217</c:v>
                </c:pt>
                <c:pt idx="12">
                  <c:v>-92.641942842750638</c:v>
                </c:pt>
                <c:pt idx="13">
                  <c:v>-99.361946898174992</c:v>
                </c:pt>
                <c:pt idx="14">
                  <c:v>-108.56101847084157</c:v>
                </c:pt>
                <c:pt idx="15">
                  <c:v>-58.233359241438549</c:v>
                </c:pt>
                <c:pt idx="16">
                  <c:v>-52.372255076925946</c:v>
                </c:pt>
                <c:pt idx="17">
                  <c:v>-49.569785176949374</c:v>
                </c:pt>
                <c:pt idx="18">
                  <c:v>-46.684971893375057</c:v>
                </c:pt>
                <c:pt idx="19">
                  <c:v>-38.482677934238623</c:v>
                </c:pt>
                <c:pt idx="20">
                  <c:v>-38.971664369479448</c:v>
                </c:pt>
                <c:pt idx="21">
                  <c:v>-35.79713772975154</c:v>
                </c:pt>
                <c:pt idx="22">
                  <c:v>-32.633858041788379</c:v>
                </c:pt>
                <c:pt idx="23">
                  <c:v>-28.497089120758197</c:v>
                </c:pt>
                <c:pt idx="24">
                  <c:v>-30.273323411506734</c:v>
                </c:pt>
                <c:pt idx="25">
                  <c:v>-25.353995805563763</c:v>
                </c:pt>
                <c:pt idx="26">
                  <c:v>-24.617202763033252</c:v>
                </c:pt>
                <c:pt idx="27">
                  <c:v>-19.673823945700939</c:v>
                </c:pt>
                <c:pt idx="28">
                  <c:v>-19.63455445859627</c:v>
                </c:pt>
                <c:pt idx="29">
                  <c:v>-15.71317414378956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FC-4F16-BCD5-075926B8EAE7}"/>
            </c:ext>
          </c:extLst>
        </c:ser>
        <c:ser>
          <c:idx val="4"/>
          <c:order val="4"/>
          <c:tx>
            <c:strRef>
              <c:f>Resultat!$R$87</c:f>
              <c:strCache>
                <c:ptCount val="1"/>
                <c:pt idx="0">
                  <c:v>Naringsattraktivitet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Resultat!$S$87:$AV$87</c:f>
              <c:numCache>
                <c:formatCode>#,##0</c:formatCode>
                <c:ptCount val="30"/>
                <c:pt idx="0">
                  <c:v>-259.18442165876337</c:v>
                </c:pt>
                <c:pt idx="1">
                  <c:v>180.25267980097166</c:v>
                </c:pt>
                <c:pt idx="2">
                  <c:v>348.33040710951644</c:v>
                </c:pt>
                <c:pt idx="3">
                  <c:v>-546.3349067878105</c:v>
                </c:pt>
                <c:pt idx="4">
                  <c:v>-315.91206362547956</c:v>
                </c:pt>
                <c:pt idx="5">
                  <c:v>-679.09438453124199</c:v>
                </c:pt>
                <c:pt idx="6">
                  <c:v>33.547896172859339</c:v>
                </c:pt>
                <c:pt idx="7">
                  <c:v>-211.47061510588495</c:v>
                </c:pt>
                <c:pt idx="8">
                  <c:v>576.87232529799599</c:v>
                </c:pt>
                <c:pt idx="9">
                  <c:v>392.9228738240804</c:v>
                </c:pt>
                <c:pt idx="10">
                  <c:v>-243.09206675000823</c:v>
                </c:pt>
                <c:pt idx="11">
                  <c:v>-277.54832683325901</c:v>
                </c:pt>
                <c:pt idx="12">
                  <c:v>56.512442600692424</c:v>
                </c:pt>
                <c:pt idx="13">
                  <c:v>201.6767829485828</c:v>
                </c:pt>
                <c:pt idx="14">
                  <c:v>223.036</c:v>
                </c:pt>
                <c:pt idx="15">
                  <c:v>224.26206115573058</c:v>
                </c:pt>
                <c:pt idx="16">
                  <c:v>225.50935612524017</c:v>
                </c:pt>
                <c:pt idx="17">
                  <c:v>226.78098146061978</c:v>
                </c:pt>
                <c:pt idx="18">
                  <c:v>227.60848709303531</c:v>
                </c:pt>
                <c:pt idx="19">
                  <c:v>228.44207048128672</c:v>
                </c:pt>
                <c:pt idx="20">
                  <c:v>229.08033888139096</c:v>
                </c:pt>
                <c:pt idx="21">
                  <c:v>229.4780063210099</c:v>
                </c:pt>
                <c:pt idx="22">
                  <c:v>229.88166431792132</c:v>
                </c:pt>
                <c:pt idx="23">
                  <c:v>230.29140810105747</c:v>
                </c:pt>
                <c:pt idx="24">
                  <c:v>230.71231600099341</c:v>
                </c:pt>
                <c:pt idx="25">
                  <c:v>231.11460868660993</c:v>
                </c:pt>
                <c:pt idx="26">
                  <c:v>231.53200350762381</c:v>
                </c:pt>
                <c:pt idx="27">
                  <c:v>231.9435179046294</c:v>
                </c:pt>
                <c:pt idx="28">
                  <c:v>232.3704531034206</c:v>
                </c:pt>
                <c:pt idx="29">
                  <c:v>232.55574331081561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FC-4F16-BCD5-075926B8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8530600"/>
        <c:axId val="278530992"/>
      </c:barChart>
      <c:lineChart>
        <c:grouping val="standard"/>
        <c:varyColors val="0"/>
        <c:ser>
          <c:idx val="0"/>
          <c:order val="3"/>
          <c:tx>
            <c:strRef>
              <c:f>Resultat!$R$80</c:f>
              <c:strCache>
                <c:ptCount val="1"/>
                <c:pt idx="0">
                  <c:v>Arbeidsplassvekst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Resultat!$S$80:$AV$80</c:f>
              <c:numCache>
                <c:formatCode>#,##0</c:formatCode>
                <c:ptCount val="30"/>
                <c:pt idx="0">
                  <c:v>-581</c:v>
                </c:pt>
                <c:pt idx="1">
                  <c:v>-183</c:v>
                </c:pt>
                <c:pt idx="2">
                  <c:v>-275</c:v>
                </c:pt>
                <c:pt idx="3">
                  <c:v>-726</c:v>
                </c:pt>
                <c:pt idx="4">
                  <c:v>149</c:v>
                </c:pt>
                <c:pt idx="5">
                  <c:v>313</c:v>
                </c:pt>
                <c:pt idx="6">
                  <c:v>1139</c:v>
                </c:pt>
                <c:pt idx="7">
                  <c:v>59</c:v>
                </c:pt>
                <c:pt idx="8">
                  <c:v>-787</c:v>
                </c:pt>
                <c:pt idx="9">
                  <c:v>-15</c:v>
                </c:pt>
                <c:pt idx="10">
                  <c:v>60</c:v>
                </c:pt>
                <c:pt idx="11">
                  <c:v>-251</c:v>
                </c:pt>
                <c:pt idx="12">
                  <c:v>-34</c:v>
                </c:pt>
                <c:pt idx="13">
                  <c:v>379</c:v>
                </c:pt>
                <c:pt idx="14">
                  <c:v>244.98139351431018</c:v>
                </c:pt>
                <c:pt idx="15">
                  <c:v>260.67547741580347</c:v>
                </c:pt>
                <c:pt idx="16">
                  <c:v>266.62444007896556</c:v>
                </c:pt>
                <c:pt idx="17">
                  <c:v>200.2707606957847</c:v>
                </c:pt>
                <c:pt idx="18">
                  <c:v>202.68835730836145</c:v>
                </c:pt>
                <c:pt idx="19">
                  <c:v>175.38542481133481</c:v>
                </c:pt>
                <c:pt idx="20">
                  <c:v>139.08064407576603</c:v>
                </c:pt>
                <c:pt idx="21">
                  <c:v>141.48729729359184</c:v>
                </c:pt>
                <c:pt idx="22">
                  <c:v>143.91974547936115</c:v>
                </c:pt>
                <c:pt idx="23">
                  <c:v>147.36153187462332</c:v>
                </c:pt>
                <c:pt idx="24">
                  <c:v>144.9387473632014</c:v>
                </c:pt>
                <c:pt idx="25">
                  <c:v>149.17682594654616</c:v>
                </c:pt>
                <c:pt idx="26">
                  <c:v>149.28947325664922</c:v>
                </c:pt>
                <c:pt idx="27">
                  <c:v>153.60750838434615</c:v>
                </c:pt>
                <c:pt idx="28">
                  <c:v>116.65188679229323</c:v>
                </c:pt>
                <c:pt idx="29">
                  <c:v>119.86010208819062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9FC-4F16-BCD5-075926B8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530600"/>
        <c:axId val="278530992"/>
      </c:lineChart>
      <c:catAx>
        <c:axId val="27853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530992"/>
        <c:crossesAt val="-999"/>
        <c:auto val="1"/>
        <c:lblAlgn val="ctr"/>
        <c:lblOffset val="100"/>
        <c:tickLblSkip val="1"/>
        <c:noMultiLvlLbl val="0"/>
      </c:catAx>
      <c:valAx>
        <c:axId val="27853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53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Privat uten</a:t>
            </a:r>
            <a:r>
              <a:rPr lang="en-US" baseline="0"/>
              <a:t> Lokal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Resultat!$R$98</c:f>
              <c:strCache>
                <c:ptCount val="1"/>
                <c:pt idx="0">
                  <c:v>Nasjonalt bidrag lav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Resultat!$S$98:$AV$98</c:f>
              <c:numCache>
                <c:formatCode>#,##0</c:formatCode>
                <c:ptCount val="30"/>
                <c:pt idx="0">
                  <c:v>222.2805101551572</c:v>
                </c:pt>
                <c:pt idx="1">
                  <c:v>-145.74939910147117</c:v>
                </c:pt>
                <c:pt idx="2">
                  <c:v>-582.22373234723273</c:v>
                </c:pt>
                <c:pt idx="3">
                  <c:v>160.21386027631814</c:v>
                </c:pt>
                <c:pt idx="4">
                  <c:v>679.45815895120165</c:v>
                </c:pt>
                <c:pt idx="5">
                  <c:v>1376.127935949105</c:v>
                </c:pt>
                <c:pt idx="6">
                  <c:v>1598.6310557713621</c:v>
                </c:pt>
                <c:pt idx="7">
                  <c:v>707.05625929774112</c:v>
                </c:pt>
                <c:pt idx="8">
                  <c:v>-1020.5220636032458</c:v>
                </c:pt>
                <c:pt idx="9">
                  <c:v>33.263137231929441</c:v>
                </c:pt>
                <c:pt idx="10">
                  <c:v>522.06187759761542</c:v>
                </c:pt>
                <c:pt idx="11">
                  <c:v>445.69075590505616</c:v>
                </c:pt>
                <c:pt idx="12">
                  <c:v>176.96130506766025</c:v>
                </c:pt>
                <c:pt idx="13">
                  <c:v>362.17354083605539</c:v>
                </c:pt>
                <c:pt idx="14">
                  <c:v>0</c:v>
                </c:pt>
                <c:pt idx="15">
                  <c:v>-100</c:v>
                </c:pt>
                <c:pt idx="16">
                  <c:v>-150</c:v>
                </c:pt>
                <c:pt idx="17">
                  <c:v>-200</c:v>
                </c:pt>
                <c:pt idx="18">
                  <c:v>-150</c:v>
                </c:pt>
                <c:pt idx="19">
                  <c:v>-100</c:v>
                </c:pt>
                <c:pt idx="20">
                  <c:v>50</c:v>
                </c:pt>
                <c:pt idx="21">
                  <c:v>0</c:v>
                </c:pt>
                <c:pt idx="22">
                  <c:v>100</c:v>
                </c:pt>
                <c:pt idx="23">
                  <c:v>150</c:v>
                </c:pt>
                <c:pt idx="24">
                  <c:v>211.1470451818164</c:v>
                </c:pt>
                <c:pt idx="25">
                  <c:v>209.2765844199464</c:v>
                </c:pt>
                <c:pt idx="26">
                  <c:v>202.07577616932758</c:v>
                </c:pt>
                <c:pt idx="27">
                  <c:v>191.87123173265479</c:v>
                </c:pt>
                <c:pt idx="28">
                  <c:v>174.35024104534517</c:v>
                </c:pt>
                <c:pt idx="29">
                  <c:v>154.78872163035783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FC-4F16-BCD5-075926B8EAE7}"/>
            </c:ext>
          </c:extLst>
        </c:ser>
        <c:ser>
          <c:idx val="2"/>
          <c:order val="1"/>
          <c:tx>
            <c:strRef>
              <c:f>Resultat!$R$82</c:f>
              <c:strCache>
                <c:ptCount val="1"/>
                <c:pt idx="0">
                  <c:v>Bransjeeffekt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Resultat!$S$82:$AV$82</c:f>
              <c:numCache>
                <c:formatCode>#,##0</c:formatCode>
                <c:ptCount val="30"/>
                <c:pt idx="0">
                  <c:v>-490.2374480738622</c:v>
                </c:pt>
                <c:pt idx="1">
                  <c:v>-145.88055424372192</c:v>
                </c:pt>
                <c:pt idx="2">
                  <c:v>19.950842616355999</c:v>
                </c:pt>
                <c:pt idx="3">
                  <c:v>-279.07926187133614</c:v>
                </c:pt>
                <c:pt idx="4">
                  <c:v>-132.21352551683447</c:v>
                </c:pt>
                <c:pt idx="5">
                  <c:v>-273.67663997847262</c:v>
                </c:pt>
                <c:pt idx="6">
                  <c:v>-358.1624939687299</c:v>
                </c:pt>
                <c:pt idx="7">
                  <c:v>-311.86678861952021</c:v>
                </c:pt>
                <c:pt idx="8">
                  <c:v>-220.46715825465037</c:v>
                </c:pt>
                <c:pt idx="9">
                  <c:v>-372.94649016366731</c:v>
                </c:pt>
                <c:pt idx="10">
                  <c:v>-146.88851184524901</c:v>
                </c:pt>
                <c:pt idx="11">
                  <c:v>-318.77235357347502</c:v>
                </c:pt>
                <c:pt idx="12">
                  <c:v>-174.83180482560203</c:v>
                </c:pt>
                <c:pt idx="13">
                  <c:v>-85.488376886463186</c:v>
                </c:pt>
                <c:pt idx="14">
                  <c:v>-251.50852858277705</c:v>
                </c:pt>
                <c:pt idx="15">
                  <c:v>-272.81628373533471</c:v>
                </c:pt>
                <c:pt idx="16">
                  <c:v>-254.22785033392279</c:v>
                </c:pt>
                <c:pt idx="17">
                  <c:v>-285.31501523597382</c:v>
                </c:pt>
                <c:pt idx="18">
                  <c:v>-257.1018197875274</c:v>
                </c:pt>
                <c:pt idx="19">
                  <c:v>-261.48126212088579</c:v>
                </c:pt>
                <c:pt idx="20">
                  <c:v>-276.22206305128373</c:v>
                </c:pt>
                <c:pt idx="21">
                  <c:v>-262.79587468875002</c:v>
                </c:pt>
                <c:pt idx="22">
                  <c:v>-265.41315858914055</c:v>
                </c:pt>
                <c:pt idx="23">
                  <c:v>-264.76312260181606</c:v>
                </c:pt>
                <c:pt idx="24">
                  <c:v>-266.64729040809772</c:v>
                </c:pt>
                <c:pt idx="25">
                  <c:v>-265.86037135445076</c:v>
                </c:pt>
                <c:pt idx="26">
                  <c:v>-259.70110365726066</c:v>
                </c:pt>
                <c:pt idx="27">
                  <c:v>-250.53341730723537</c:v>
                </c:pt>
                <c:pt idx="28">
                  <c:v>-270.43425289788524</c:v>
                </c:pt>
                <c:pt idx="29">
                  <c:v>-251.77118870918525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FC-4F16-BCD5-075926B8EAE7}"/>
            </c:ext>
          </c:extLst>
        </c:ser>
        <c:ser>
          <c:idx val="3"/>
          <c:order val="2"/>
          <c:tx>
            <c:strRef>
              <c:f>Resultat!$R$83</c:f>
              <c:strCache>
                <c:ptCount val="1"/>
                <c:pt idx="0">
                  <c:v>Befolkningseffekt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Resultat!$S$83:$AV$83</c:f>
              <c:numCache>
                <c:formatCode>#,##0</c:formatCode>
                <c:ptCount val="30"/>
                <c:pt idx="0">
                  <c:v>-53.858640422531664</c:v>
                </c:pt>
                <c:pt idx="1">
                  <c:v>-71.622726455778576</c:v>
                </c:pt>
                <c:pt idx="2">
                  <c:v>-61.057517378639737</c:v>
                </c:pt>
                <c:pt idx="3">
                  <c:v>-60.799691617171518</c:v>
                </c:pt>
                <c:pt idx="4">
                  <c:v>-82.332569808887612</c:v>
                </c:pt>
                <c:pt idx="5">
                  <c:v>-110.35691143939034</c:v>
                </c:pt>
                <c:pt idx="6">
                  <c:v>-135.01645797549151</c:v>
                </c:pt>
                <c:pt idx="7">
                  <c:v>-124.71885557233597</c:v>
                </c:pt>
                <c:pt idx="8">
                  <c:v>-122.88310344009982</c:v>
                </c:pt>
                <c:pt idx="9">
                  <c:v>-68.239520892342526</c:v>
                </c:pt>
                <c:pt idx="10">
                  <c:v>-72.081299002358179</c:v>
                </c:pt>
                <c:pt idx="11">
                  <c:v>-100.37007549832217</c:v>
                </c:pt>
                <c:pt idx="12">
                  <c:v>-92.641942842750638</c:v>
                </c:pt>
                <c:pt idx="13">
                  <c:v>-99.361946898174992</c:v>
                </c:pt>
                <c:pt idx="14">
                  <c:v>-108.56101847084157</c:v>
                </c:pt>
                <c:pt idx="15">
                  <c:v>-58.233359241438549</c:v>
                </c:pt>
                <c:pt idx="16">
                  <c:v>-52.372255076925946</c:v>
                </c:pt>
                <c:pt idx="17">
                  <c:v>-49.569785176949374</c:v>
                </c:pt>
                <c:pt idx="18">
                  <c:v>-46.684971893375057</c:v>
                </c:pt>
                <c:pt idx="19">
                  <c:v>-38.482677934238623</c:v>
                </c:pt>
                <c:pt idx="20">
                  <c:v>-38.971664369479448</c:v>
                </c:pt>
                <c:pt idx="21">
                  <c:v>-35.79713772975154</c:v>
                </c:pt>
                <c:pt idx="22">
                  <c:v>-32.633858041788379</c:v>
                </c:pt>
                <c:pt idx="23">
                  <c:v>-28.497089120758197</c:v>
                </c:pt>
                <c:pt idx="24">
                  <c:v>-30.273323411506734</c:v>
                </c:pt>
                <c:pt idx="25">
                  <c:v>-25.353995805563763</c:v>
                </c:pt>
                <c:pt idx="26">
                  <c:v>-24.617202763033252</c:v>
                </c:pt>
                <c:pt idx="27">
                  <c:v>-19.673823945700939</c:v>
                </c:pt>
                <c:pt idx="28">
                  <c:v>-19.63455445859627</c:v>
                </c:pt>
                <c:pt idx="29">
                  <c:v>-15.71317414378956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FC-4F16-BCD5-075926B8EAE7}"/>
            </c:ext>
          </c:extLst>
        </c:ser>
        <c:ser>
          <c:idx val="4"/>
          <c:order val="4"/>
          <c:tx>
            <c:strRef>
              <c:f>Resultat!$R$87</c:f>
              <c:strCache>
                <c:ptCount val="1"/>
                <c:pt idx="0">
                  <c:v>Naringsattraktivitet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Resultat!$S$87:$AV$87</c:f>
              <c:numCache>
                <c:formatCode>#,##0</c:formatCode>
                <c:ptCount val="30"/>
                <c:pt idx="0">
                  <c:v>-259.18442165876337</c:v>
                </c:pt>
                <c:pt idx="1">
                  <c:v>180.25267980097166</c:v>
                </c:pt>
                <c:pt idx="2">
                  <c:v>348.33040710951644</c:v>
                </c:pt>
                <c:pt idx="3">
                  <c:v>-546.3349067878105</c:v>
                </c:pt>
                <c:pt idx="4">
                  <c:v>-315.91206362547956</c:v>
                </c:pt>
                <c:pt idx="5">
                  <c:v>-679.09438453124199</c:v>
                </c:pt>
                <c:pt idx="6">
                  <c:v>33.547896172859339</c:v>
                </c:pt>
                <c:pt idx="7">
                  <c:v>-211.47061510588495</c:v>
                </c:pt>
                <c:pt idx="8">
                  <c:v>576.87232529799599</c:v>
                </c:pt>
                <c:pt idx="9">
                  <c:v>392.9228738240804</c:v>
                </c:pt>
                <c:pt idx="10">
                  <c:v>-243.09206675000823</c:v>
                </c:pt>
                <c:pt idx="11">
                  <c:v>-277.54832683325901</c:v>
                </c:pt>
                <c:pt idx="12">
                  <c:v>56.512442600692424</c:v>
                </c:pt>
                <c:pt idx="13">
                  <c:v>201.6767829485828</c:v>
                </c:pt>
                <c:pt idx="14">
                  <c:v>223.036</c:v>
                </c:pt>
                <c:pt idx="15">
                  <c:v>224.26206115573058</c:v>
                </c:pt>
                <c:pt idx="16">
                  <c:v>225.50935612524017</c:v>
                </c:pt>
                <c:pt idx="17">
                  <c:v>226.78098146061978</c:v>
                </c:pt>
                <c:pt idx="18">
                  <c:v>227.60848709303531</c:v>
                </c:pt>
                <c:pt idx="19">
                  <c:v>228.44207048128672</c:v>
                </c:pt>
                <c:pt idx="20">
                  <c:v>229.08033888139096</c:v>
                </c:pt>
                <c:pt idx="21">
                  <c:v>229.4780063210099</c:v>
                </c:pt>
                <c:pt idx="22">
                  <c:v>229.88166431792132</c:v>
                </c:pt>
                <c:pt idx="23">
                  <c:v>230.29140810105747</c:v>
                </c:pt>
                <c:pt idx="24">
                  <c:v>230.71231600099341</c:v>
                </c:pt>
                <c:pt idx="25">
                  <c:v>231.11460868660993</c:v>
                </c:pt>
                <c:pt idx="26">
                  <c:v>231.53200350762381</c:v>
                </c:pt>
                <c:pt idx="27">
                  <c:v>231.9435179046294</c:v>
                </c:pt>
                <c:pt idx="28">
                  <c:v>232.3704531034206</c:v>
                </c:pt>
                <c:pt idx="29">
                  <c:v>232.55574331081561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FC-4F16-BCD5-075926B8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8531776"/>
        <c:axId val="278532168"/>
      </c:barChart>
      <c:lineChart>
        <c:grouping val="standard"/>
        <c:varyColors val="0"/>
        <c:ser>
          <c:idx val="0"/>
          <c:order val="3"/>
          <c:tx>
            <c:strRef>
              <c:f>Resultat!$R$99</c:f>
              <c:strCache>
                <c:ptCount val="1"/>
                <c:pt idx="0">
                  <c:v>Arbeidsplassvekst lav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Resultat!$S$79:$AV$79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Resultat!$S$99:$AV$99</c:f>
              <c:numCache>
                <c:formatCode>#,##0</c:formatCode>
                <c:ptCount val="30"/>
                <c:pt idx="0">
                  <c:v>-580.99999999999989</c:v>
                </c:pt>
                <c:pt idx="1">
                  <c:v>-183</c:v>
                </c:pt>
                <c:pt idx="2">
                  <c:v>-275</c:v>
                </c:pt>
                <c:pt idx="3">
                  <c:v>-726</c:v>
                </c:pt>
                <c:pt idx="4">
                  <c:v>149</c:v>
                </c:pt>
                <c:pt idx="5">
                  <c:v>313</c:v>
                </c:pt>
                <c:pt idx="6">
                  <c:v>1139</c:v>
                </c:pt>
                <c:pt idx="7">
                  <c:v>59</c:v>
                </c:pt>
                <c:pt idx="8">
                  <c:v>-787</c:v>
                </c:pt>
                <c:pt idx="9">
                  <c:v>-14.999999999999979</c:v>
                </c:pt>
                <c:pt idx="10">
                  <c:v>60</c:v>
                </c:pt>
                <c:pt idx="11">
                  <c:v>-251.00000000000006</c:v>
                </c:pt>
                <c:pt idx="12">
                  <c:v>-33.999999999999972</c:v>
                </c:pt>
                <c:pt idx="13">
                  <c:v>379</c:v>
                </c:pt>
                <c:pt idx="14">
                  <c:v>-137.03354705361863</c:v>
                </c:pt>
                <c:pt idx="15">
                  <c:v>-206.78758182104269</c:v>
                </c:pt>
                <c:pt idx="16">
                  <c:v>-231.09074928560858</c:v>
                </c:pt>
                <c:pt idx="17">
                  <c:v>-308.10381895230341</c:v>
                </c:pt>
                <c:pt idx="18">
                  <c:v>-226.17830458786716</c:v>
                </c:pt>
                <c:pt idx="19">
                  <c:v>-171.52186957383768</c:v>
                </c:pt>
                <c:pt idx="20">
                  <c:v>-36.113388539372238</c:v>
                </c:pt>
                <c:pt idx="21">
                  <c:v>-69.11500609749163</c:v>
                </c:pt>
                <c:pt idx="22">
                  <c:v>31.834647686992412</c:v>
                </c:pt>
                <c:pt idx="23">
                  <c:v>87.03119637848323</c:v>
                </c:pt>
                <c:pt idx="24">
                  <c:v>144.93874736320535</c:v>
                </c:pt>
                <c:pt idx="25">
                  <c:v>149.17682594654178</c:v>
                </c:pt>
                <c:pt idx="26">
                  <c:v>149.28947325665746</c:v>
                </c:pt>
                <c:pt idx="27">
                  <c:v>153.60750838434791</c:v>
                </c:pt>
                <c:pt idx="28">
                  <c:v>116.65188679228427</c:v>
                </c:pt>
                <c:pt idx="29">
                  <c:v>119.86010208819863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9FC-4F16-BCD5-075926B8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531776"/>
        <c:axId val="278532168"/>
      </c:lineChart>
      <c:catAx>
        <c:axId val="27853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532168"/>
        <c:crossesAt val="-999"/>
        <c:auto val="1"/>
        <c:lblAlgn val="ctr"/>
        <c:lblOffset val="100"/>
        <c:tickLblSkip val="1"/>
        <c:noMultiLvlLbl val="0"/>
      </c:catAx>
      <c:valAx>
        <c:axId val="27853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53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1132042099879E-2"/>
          <c:y val="0.11202776740382002"/>
          <c:w val="0.70080077975689936"/>
          <c:h val="0.7793425721793209"/>
        </c:manualLayout>
      </c:layout>
      <c:lineChart>
        <c:grouping val="standard"/>
        <c:varyColors val="0"/>
        <c:ser>
          <c:idx val="2"/>
          <c:order val="0"/>
          <c:tx>
            <c:strRef>
              <c:f>Resultat!$C$8</c:f>
              <c:strCache>
                <c:ptCount val="1"/>
                <c:pt idx="0">
                  <c:v>Høyvekstscenario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1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  <c:pt idx="14">
                <c:v>2014</c:v>
              </c:pt>
              <c:pt idx="15">
                <c:v>2015</c:v>
              </c:pt>
              <c:pt idx="16">
                <c:v>2016</c:v>
              </c:pt>
              <c:pt idx="17">
                <c:v>2017</c:v>
              </c:pt>
              <c:pt idx="18">
                <c:v>2018</c:v>
              </c:pt>
              <c:pt idx="19">
                <c:v>2019</c:v>
              </c:pt>
              <c:pt idx="20">
                <c:v>2020</c:v>
              </c:pt>
              <c:pt idx="21">
                <c:v>2021</c:v>
              </c:pt>
              <c:pt idx="22">
                <c:v>2022</c:v>
              </c:pt>
              <c:pt idx="23">
                <c:v>2023</c:v>
              </c:pt>
              <c:pt idx="24">
                <c:v>2024</c:v>
              </c:pt>
              <c:pt idx="25">
                <c:v>2025</c:v>
              </c:pt>
              <c:pt idx="26">
                <c:v>2026</c:v>
              </c:pt>
              <c:pt idx="27">
                <c:v>2027</c:v>
              </c:pt>
              <c:pt idx="28">
                <c:v>2028</c:v>
              </c:pt>
              <c:pt idx="29">
                <c:v>2029</c:v>
              </c:pt>
              <c:pt idx="30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Resultat!$H$8:$AV$8</c:f>
              <c:numCache>
                <c:formatCode>0</c:formatCode>
                <c:ptCount val="31"/>
                <c:pt idx="0">
                  <c:v>107589</c:v>
                </c:pt>
                <c:pt idx="1">
                  <c:v>107590</c:v>
                </c:pt>
                <c:pt idx="2">
                  <c:v>107280</c:v>
                </c:pt>
                <c:pt idx="3">
                  <c:v>107274</c:v>
                </c:pt>
                <c:pt idx="4">
                  <c:v>107222</c:v>
                </c:pt>
                <c:pt idx="5">
                  <c:v>107032</c:v>
                </c:pt>
                <c:pt idx="6">
                  <c:v>106650</c:v>
                </c:pt>
                <c:pt idx="7">
                  <c:v>106194</c:v>
                </c:pt>
                <c:pt idx="8">
                  <c:v>106259</c:v>
                </c:pt>
                <c:pt idx="9">
                  <c:v>106457</c:v>
                </c:pt>
                <c:pt idx="10">
                  <c:v>107080</c:v>
                </c:pt>
                <c:pt idx="11">
                  <c:v>107742</c:v>
                </c:pt>
                <c:pt idx="12">
                  <c:v>108201</c:v>
                </c:pt>
                <c:pt idx="13">
                  <c:v>108700</c:v>
                </c:pt>
                <c:pt idx="14">
                  <c:v>108965</c:v>
                </c:pt>
                <c:pt idx="15">
                  <c:v>109170</c:v>
                </c:pt>
                <c:pt idx="16">
                  <c:v>109848.54315391429</c:v>
                </c:pt>
                <c:pt idx="17">
                  <c:v>110692.07159360569</c:v>
                </c:pt>
                <c:pt idx="18">
                  <c:v>111548.8689048722</c:v>
                </c:pt>
                <c:pt idx="19">
                  <c:v>112407.95395367302</c:v>
                </c:pt>
                <c:pt idx="20">
                  <c:v>113325.04835677982</c:v>
                </c:pt>
                <c:pt idx="21">
                  <c:v>114218.957277198</c:v>
                </c:pt>
                <c:pt idx="22">
                  <c:v>115127.4438047576</c:v>
                </c:pt>
                <c:pt idx="23">
                  <c:v>116054.5470718549</c:v>
                </c:pt>
                <c:pt idx="24">
                  <c:v>117010.88887776199</c:v>
                </c:pt>
                <c:pt idx="25">
                  <c:v>117938.28343481572</c:v>
                </c:pt>
                <c:pt idx="26">
                  <c:v>118895.85413999064</c:v>
                </c:pt>
                <c:pt idx="27">
                  <c:v>119834.31305267404</c:v>
                </c:pt>
                <c:pt idx="28">
                  <c:v>120794.62967191616</c:v>
                </c:pt>
                <c:pt idx="29">
                  <c:v>121727.2927336459</c:v>
                </c:pt>
                <c:pt idx="30">
                  <c:v>122666.69340003769</c:v>
                </c:pt>
              </c:numCache>
            </c:numRef>
          </c:val>
          <c:smooth val="0"/>
          <c:extLst/>
        </c:ser>
        <c:ser>
          <c:idx val="4"/>
          <c:order val="1"/>
          <c:tx>
            <c:strRef>
              <c:f>Resultat!$E$8</c:f>
              <c:strCache>
                <c:ptCount val="1"/>
                <c:pt idx="0">
                  <c:v>Lavvekstscenario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1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  <c:pt idx="14">
                <c:v>2014</c:v>
              </c:pt>
              <c:pt idx="15">
                <c:v>2015</c:v>
              </c:pt>
              <c:pt idx="16">
                <c:v>2016</c:v>
              </c:pt>
              <c:pt idx="17">
                <c:v>2017</c:v>
              </c:pt>
              <c:pt idx="18">
                <c:v>2018</c:v>
              </c:pt>
              <c:pt idx="19">
                <c:v>2019</c:v>
              </c:pt>
              <c:pt idx="20">
                <c:v>2020</c:v>
              </c:pt>
              <c:pt idx="21">
                <c:v>2021</c:v>
              </c:pt>
              <c:pt idx="22">
                <c:v>2022</c:v>
              </c:pt>
              <c:pt idx="23">
                <c:v>2023</c:v>
              </c:pt>
              <c:pt idx="24">
                <c:v>2024</c:v>
              </c:pt>
              <c:pt idx="25">
                <c:v>2025</c:v>
              </c:pt>
              <c:pt idx="26">
                <c:v>2026</c:v>
              </c:pt>
              <c:pt idx="27">
                <c:v>2027</c:v>
              </c:pt>
              <c:pt idx="28">
                <c:v>2028</c:v>
              </c:pt>
              <c:pt idx="29">
                <c:v>2029</c:v>
              </c:pt>
              <c:pt idx="30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Resultat!$H$9:$AV$9</c:f>
              <c:numCache>
                <c:formatCode>0</c:formatCode>
                <c:ptCount val="31"/>
                <c:pt idx="0">
                  <c:v>107589</c:v>
                </c:pt>
                <c:pt idx="1">
                  <c:v>107590</c:v>
                </c:pt>
                <c:pt idx="2">
                  <c:v>107280</c:v>
                </c:pt>
                <c:pt idx="3">
                  <c:v>107274</c:v>
                </c:pt>
                <c:pt idx="4">
                  <c:v>107222</c:v>
                </c:pt>
                <c:pt idx="5">
                  <c:v>107032</c:v>
                </c:pt>
                <c:pt idx="6">
                  <c:v>106650</c:v>
                </c:pt>
                <c:pt idx="7">
                  <c:v>106194</c:v>
                </c:pt>
                <c:pt idx="8">
                  <c:v>106259</c:v>
                </c:pt>
                <c:pt idx="9">
                  <c:v>106457</c:v>
                </c:pt>
                <c:pt idx="10">
                  <c:v>107080</c:v>
                </c:pt>
                <c:pt idx="11">
                  <c:v>107742</c:v>
                </c:pt>
                <c:pt idx="12">
                  <c:v>108201</c:v>
                </c:pt>
                <c:pt idx="13">
                  <c:v>108700</c:v>
                </c:pt>
                <c:pt idx="14">
                  <c:v>108965</c:v>
                </c:pt>
                <c:pt idx="15">
                  <c:v>109170</c:v>
                </c:pt>
                <c:pt idx="16">
                  <c:v>109170</c:v>
                </c:pt>
                <c:pt idx="17">
                  <c:v>108140.06538553949</c:v>
                </c:pt>
                <c:pt idx="18">
                  <c:v>107528.70202359062</c:v>
                </c:pt>
                <c:pt idx="19">
                  <c:v>107001.87928276029</c:v>
                </c:pt>
                <c:pt idx="20">
                  <c:v>106445.90674395206</c:v>
                </c:pt>
                <c:pt idx="21">
                  <c:v>105900.65321874293</c:v>
                </c:pt>
                <c:pt idx="22">
                  <c:v>105330.68283193548</c:v>
                </c:pt>
                <c:pt idx="23">
                  <c:v>104739.8745843169</c:v>
                </c:pt>
                <c:pt idx="24">
                  <c:v>104141.79312949569</c:v>
                </c:pt>
                <c:pt idx="25">
                  <c:v>103540.17597601791</c:v>
                </c:pt>
                <c:pt idx="26">
                  <c:v>102949.46145366732</c:v>
                </c:pt>
                <c:pt idx="27">
                  <c:v>102363.1488704536</c:v>
                </c:pt>
                <c:pt idx="28">
                  <c:v>101785.13073998028</c:v>
                </c:pt>
                <c:pt idx="29">
                  <c:v>101215.83093542414</c:v>
                </c:pt>
                <c:pt idx="30">
                  <c:v>100661.32773243538</c:v>
                </c:pt>
              </c:numCache>
            </c:numRef>
          </c:val>
          <c:smooth val="0"/>
          <c:extLst/>
        </c:ser>
        <c:ser>
          <c:idx val="3"/>
          <c:order val="2"/>
          <c:tx>
            <c:v>MMMM</c:v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2.032637595486814E-2"/>
                  <c:y val="2.4042300818048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3.5709144240199386E-3"/>
                  <c:y val="-8.3713090848807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1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  <c:pt idx="14">
                <c:v>2014</c:v>
              </c:pt>
              <c:pt idx="15">
                <c:v>2015</c:v>
              </c:pt>
              <c:pt idx="16">
                <c:v>2016</c:v>
              </c:pt>
              <c:pt idx="17">
                <c:v>2017</c:v>
              </c:pt>
              <c:pt idx="18">
                <c:v>2018</c:v>
              </c:pt>
              <c:pt idx="19">
                <c:v>2019</c:v>
              </c:pt>
              <c:pt idx="20">
                <c:v>2020</c:v>
              </c:pt>
              <c:pt idx="21">
                <c:v>2021</c:v>
              </c:pt>
              <c:pt idx="22">
                <c:v>2022</c:v>
              </c:pt>
              <c:pt idx="23">
                <c:v>2023</c:v>
              </c:pt>
              <c:pt idx="24">
                <c:v>2024</c:v>
              </c:pt>
              <c:pt idx="25">
                <c:v>2025</c:v>
              </c:pt>
              <c:pt idx="26">
                <c:v>2026</c:v>
              </c:pt>
              <c:pt idx="27">
                <c:v>2027</c:v>
              </c:pt>
              <c:pt idx="28">
                <c:v>2028</c:v>
              </c:pt>
              <c:pt idx="29">
                <c:v>2029</c:v>
              </c:pt>
              <c:pt idx="30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Resultat!$H$10:$AV$10</c:f>
              <c:numCache>
                <c:formatCode>0</c:formatCode>
                <c:ptCount val="31"/>
                <c:pt idx="0">
                  <c:v>107589</c:v>
                </c:pt>
                <c:pt idx="1">
                  <c:v>107590</c:v>
                </c:pt>
                <c:pt idx="2">
                  <c:v>107280</c:v>
                </c:pt>
                <c:pt idx="3">
                  <c:v>107274</c:v>
                </c:pt>
                <c:pt idx="4">
                  <c:v>107222</c:v>
                </c:pt>
                <c:pt idx="5">
                  <c:v>107032</c:v>
                </c:pt>
                <c:pt idx="6">
                  <c:v>106650</c:v>
                </c:pt>
                <c:pt idx="7">
                  <c:v>106194</c:v>
                </c:pt>
                <c:pt idx="8">
                  <c:v>106259</c:v>
                </c:pt>
                <c:pt idx="9">
                  <c:v>106457</c:v>
                </c:pt>
                <c:pt idx="10">
                  <c:v>107080</c:v>
                </c:pt>
                <c:pt idx="11">
                  <c:v>107742</c:v>
                </c:pt>
                <c:pt idx="12">
                  <c:v>108201</c:v>
                </c:pt>
                <c:pt idx="13">
                  <c:v>108700</c:v>
                </c:pt>
                <c:pt idx="14">
                  <c:v>108965</c:v>
                </c:pt>
                <c:pt idx="15">
                  <c:v>109170</c:v>
                </c:pt>
                <c:pt idx="16">
                  <c:v>109651</c:v>
                </c:pt>
                <c:pt idx="17">
                  <c:v>110060</c:v>
                </c:pt>
                <c:pt idx="18">
                  <c:v>110481</c:v>
                </c:pt>
                <c:pt idx="19">
                  <c:v>110899</c:v>
                </c:pt>
                <c:pt idx="20">
                  <c:v>111374</c:v>
                </c:pt>
                <c:pt idx="21">
                  <c:v>111813</c:v>
                </c:pt>
                <c:pt idx="22">
                  <c:v>112266</c:v>
                </c:pt>
                <c:pt idx="23">
                  <c:v>112726</c:v>
                </c:pt>
                <c:pt idx="24">
                  <c:v>113167</c:v>
                </c:pt>
                <c:pt idx="25">
                  <c:v>113631</c:v>
                </c:pt>
                <c:pt idx="26">
                  <c:v>114098</c:v>
                </c:pt>
                <c:pt idx="27">
                  <c:v>114561</c:v>
                </c:pt>
                <c:pt idx="28">
                  <c:v>115016</c:v>
                </c:pt>
                <c:pt idx="29">
                  <c:v>115440</c:v>
                </c:pt>
                <c:pt idx="30">
                  <c:v>115863</c:v>
                </c:pt>
              </c:numCache>
            </c:numRef>
          </c:val>
          <c:smooth val="0"/>
          <c:extLst/>
        </c:ser>
        <c:ser>
          <c:idx val="1"/>
          <c:order val="3"/>
          <c:tx>
            <c:v>Historisk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1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  <c:pt idx="14">
                <c:v>2014</c:v>
              </c:pt>
              <c:pt idx="15">
                <c:v>2015</c:v>
              </c:pt>
              <c:pt idx="16">
                <c:v>2016</c:v>
              </c:pt>
              <c:pt idx="17">
                <c:v>2017</c:v>
              </c:pt>
              <c:pt idx="18">
                <c:v>2018</c:v>
              </c:pt>
              <c:pt idx="19">
                <c:v>2019</c:v>
              </c:pt>
              <c:pt idx="20">
                <c:v>2020</c:v>
              </c:pt>
              <c:pt idx="21">
                <c:v>2021</c:v>
              </c:pt>
              <c:pt idx="22">
                <c:v>2022</c:v>
              </c:pt>
              <c:pt idx="23">
                <c:v>2023</c:v>
              </c:pt>
              <c:pt idx="24">
                <c:v>2024</c:v>
              </c:pt>
              <c:pt idx="25">
                <c:v>2025</c:v>
              </c:pt>
              <c:pt idx="26">
                <c:v>2026</c:v>
              </c:pt>
              <c:pt idx="27">
                <c:v>2027</c:v>
              </c:pt>
              <c:pt idx="28">
                <c:v>2028</c:v>
              </c:pt>
              <c:pt idx="29">
                <c:v>2029</c:v>
              </c:pt>
              <c:pt idx="30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Resultat!$H$7:$AV$7</c:f>
              <c:numCache>
                <c:formatCode>0</c:formatCode>
                <c:ptCount val="31"/>
                <c:pt idx="0">
                  <c:v>107589</c:v>
                </c:pt>
                <c:pt idx="1">
                  <c:v>107590</c:v>
                </c:pt>
                <c:pt idx="2">
                  <c:v>107280</c:v>
                </c:pt>
                <c:pt idx="3">
                  <c:v>107274</c:v>
                </c:pt>
                <c:pt idx="4">
                  <c:v>107222</c:v>
                </c:pt>
                <c:pt idx="5">
                  <c:v>107032</c:v>
                </c:pt>
                <c:pt idx="6">
                  <c:v>106650</c:v>
                </c:pt>
                <c:pt idx="7">
                  <c:v>106194</c:v>
                </c:pt>
                <c:pt idx="8">
                  <c:v>106259</c:v>
                </c:pt>
                <c:pt idx="9">
                  <c:v>106457</c:v>
                </c:pt>
                <c:pt idx="10">
                  <c:v>107080</c:v>
                </c:pt>
                <c:pt idx="11">
                  <c:v>107742</c:v>
                </c:pt>
                <c:pt idx="12">
                  <c:v>108201</c:v>
                </c:pt>
                <c:pt idx="13">
                  <c:v>108700</c:v>
                </c:pt>
                <c:pt idx="14">
                  <c:v>108965</c:v>
                </c:pt>
                <c:pt idx="15">
                  <c:v>109170</c:v>
                </c:pt>
                <c:pt idx="16">
                  <c:v>109559.2164440468</c:v>
                </c:pt>
                <c:pt idx="17">
                  <c:v>110074.76872027227</c:v>
                </c:pt>
                <c:pt idx="18">
                  <c:v>110573.10889208929</c:v>
                </c:pt>
                <c:pt idx="19">
                  <c:v>111057.99117301589</c:v>
                </c:pt>
                <c:pt idx="20">
                  <c:v>111595.14084888095</c:v>
                </c:pt>
                <c:pt idx="21">
                  <c:v>112105.73653158528</c:v>
                </c:pt>
                <c:pt idx="22">
                  <c:v>112628.1590228374</c:v>
                </c:pt>
                <c:pt idx="23">
                  <c:v>113166.80096110847</c:v>
                </c:pt>
                <c:pt idx="24">
                  <c:v>113732.01858586672</c:v>
                </c:pt>
                <c:pt idx="25">
                  <c:v>114267.10089976844</c:v>
                </c:pt>
                <c:pt idx="26">
                  <c:v>114829.65384888524</c:v>
                </c:pt>
                <c:pt idx="27">
                  <c:v>115371.85622971601</c:v>
                </c:pt>
                <c:pt idx="28">
                  <c:v>115933.35634802433</c:v>
                </c:pt>
                <c:pt idx="29">
                  <c:v>116466.49102145561</c:v>
                </c:pt>
                <c:pt idx="30">
                  <c:v>117004.43297598757</c:v>
                </c:pt>
              </c:numCache>
            </c:numRef>
          </c:val>
          <c:smooth val="0"/>
          <c:extLst/>
        </c:ser>
        <c:ser>
          <c:idx val="0"/>
          <c:order val="4"/>
          <c:tx>
            <c:v>Normal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814728588009825E-2"/>
                  <c:y val="2.4031589497368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2.7691457248000288E-3"/>
                  <c:y val="-7.5486796566972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Resultat!$H$5:$AV$5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Resultat!$H$6:$AV$6</c:f>
              <c:numCache>
                <c:formatCode>0</c:formatCode>
                <c:ptCount val="31"/>
                <c:pt idx="0">
                  <c:v>107589</c:v>
                </c:pt>
                <c:pt idx="1">
                  <c:v>107590</c:v>
                </c:pt>
                <c:pt idx="2">
                  <c:v>107280</c:v>
                </c:pt>
                <c:pt idx="3">
                  <c:v>107274</c:v>
                </c:pt>
                <c:pt idx="4">
                  <c:v>107222</c:v>
                </c:pt>
                <c:pt idx="5">
                  <c:v>107032</c:v>
                </c:pt>
                <c:pt idx="6">
                  <c:v>106650</c:v>
                </c:pt>
                <c:pt idx="7">
                  <c:v>106194</c:v>
                </c:pt>
                <c:pt idx="8">
                  <c:v>106259</c:v>
                </c:pt>
                <c:pt idx="9">
                  <c:v>106457</c:v>
                </c:pt>
                <c:pt idx="10">
                  <c:v>107080</c:v>
                </c:pt>
                <c:pt idx="11">
                  <c:v>107742</c:v>
                </c:pt>
                <c:pt idx="12">
                  <c:v>108201</c:v>
                </c:pt>
                <c:pt idx="13">
                  <c:v>108700</c:v>
                </c:pt>
                <c:pt idx="14">
                  <c:v>108965</c:v>
                </c:pt>
                <c:pt idx="15">
                  <c:v>109170</c:v>
                </c:pt>
                <c:pt idx="16">
                  <c:v>109626.52566700245</c:v>
                </c:pt>
                <c:pt idx="17">
                  <c:v>110194.06252009308</c:v>
                </c:pt>
                <c:pt idx="18">
                  <c:v>110725.6766632792</c:v>
                </c:pt>
                <c:pt idx="19">
                  <c:v>111243.24295147383</c:v>
                </c:pt>
                <c:pt idx="20">
                  <c:v>111810.77505645058</c:v>
                </c:pt>
                <c:pt idx="21">
                  <c:v>112349.75400000297</c:v>
                </c:pt>
                <c:pt idx="22">
                  <c:v>112899.24633255268</c:v>
                </c:pt>
                <c:pt idx="23">
                  <c:v>113463.64482436194</c:v>
                </c:pt>
                <c:pt idx="24">
                  <c:v>114053.37049799103</c:v>
                </c:pt>
                <c:pt idx="25">
                  <c:v>114611.57837868808</c:v>
                </c:pt>
                <c:pt idx="26">
                  <c:v>115196.02760653298</c:v>
                </c:pt>
                <c:pt idx="27">
                  <c:v>115758.74525028672</c:v>
                </c:pt>
                <c:pt idx="28">
                  <c:v>116339.49677938739</c:v>
                </c:pt>
                <c:pt idx="29">
                  <c:v>116890.44334993136</c:v>
                </c:pt>
                <c:pt idx="30">
                  <c:v>117444.86252542163</c:v>
                </c:pt>
              </c:numCache>
            </c:numRef>
          </c:val>
          <c:smooth val="0"/>
          <c:extLst/>
        </c:ser>
        <c:ser>
          <c:idx val="5"/>
          <c:order val="5"/>
          <c:tx>
            <c:v>Faktisk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41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  <c:pt idx="14">
                <c:v>2014</c:v>
              </c:pt>
              <c:pt idx="15">
                <c:v>2015</c:v>
              </c:pt>
              <c:pt idx="16">
                <c:v>2016</c:v>
              </c:pt>
              <c:pt idx="17">
                <c:v>2017</c:v>
              </c:pt>
              <c:pt idx="18">
                <c:v>2018</c:v>
              </c:pt>
              <c:pt idx="19">
                <c:v>2019</c:v>
              </c:pt>
              <c:pt idx="20">
                <c:v>2020</c:v>
              </c:pt>
              <c:pt idx="21">
                <c:v>2021</c:v>
              </c:pt>
              <c:pt idx="22">
                <c:v>2022</c:v>
              </c:pt>
              <c:pt idx="23">
                <c:v>2023</c:v>
              </c:pt>
              <c:pt idx="24">
                <c:v>2024</c:v>
              </c:pt>
              <c:pt idx="25">
                <c:v>2025</c:v>
              </c:pt>
              <c:pt idx="26">
                <c:v>2026</c:v>
              </c:pt>
              <c:pt idx="27">
                <c:v>2027</c:v>
              </c:pt>
              <c:pt idx="28">
                <c:v>2028</c:v>
              </c:pt>
              <c:pt idx="29">
                <c:v>2029</c:v>
              </c:pt>
              <c:pt idx="30">
                <c:v>2030</c:v>
              </c:pt>
              <c:pt idx="31">
                <c:v>2031</c:v>
              </c:pt>
              <c:pt idx="32">
                <c:v>2032</c:v>
              </c:pt>
              <c:pt idx="33">
                <c:v>2033</c:v>
              </c:pt>
              <c:pt idx="34">
                <c:v>2034</c:v>
              </c:pt>
              <c:pt idx="35">
                <c:v>2035</c:v>
              </c:pt>
              <c:pt idx="36">
                <c:v>2036</c:v>
              </c:pt>
              <c:pt idx="37">
                <c:v>2037</c:v>
              </c:pt>
              <c:pt idx="38">
                <c:v>2038</c:v>
              </c:pt>
              <c:pt idx="39">
                <c:v>2039</c:v>
              </c:pt>
              <c:pt idx="40">
                <c:v>2040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Resultat!$H$6:$W$6</c:f>
              <c:numCache>
                <c:formatCode>0</c:formatCode>
                <c:ptCount val="16"/>
                <c:pt idx="0">
                  <c:v>107589</c:v>
                </c:pt>
                <c:pt idx="1">
                  <c:v>107590</c:v>
                </c:pt>
                <c:pt idx="2">
                  <c:v>107280</c:v>
                </c:pt>
                <c:pt idx="3">
                  <c:v>107274</c:v>
                </c:pt>
                <c:pt idx="4">
                  <c:v>107222</c:v>
                </c:pt>
                <c:pt idx="5">
                  <c:v>107032</c:v>
                </c:pt>
                <c:pt idx="6">
                  <c:v>106650</c:v>
                </c:pt>
                <c:pt idx="7">
                  <c:v>106194</c:v>
                </c:pt>
                <c:pt idx="8">
                  <c:v>106259</c:v>
                </c:pt>
                <c:pt idx="9">
                  <c:v>106457</c:v>
                </c:pt>
                <c:pt idx="10">
                  <c:v>107080</c:v>
                </c:pt>
                <c:pt idx="11">
                  <c:v>107742</c:v>
                </c:pt>
                <c:pt idx="12">
                  <c:v>108201</c:v>
                </c:pt>
                <c:pt idx="13">
                  <c:v>108700</c:v>
                </c:pt>
                <c:pt idx="14">
                  <c:v>108965</c:v>
                </c:pt>
                <c:pt idx="15">
                  <c:v>109170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534520"/>
        <c:axId val="279107496"/>
      </c:lineChart>
      <c:catAx>
        <c:axId val="27853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9107496"/>
        <c:crosses val="autoZero"/>
        <c:auto val="1"/>
        <c:lblAlgn val="ctr"/>
        <c:lblOffset val="100"/>
        <c:noMultiLvlLbl val="0"/>
      </c:catAx>
      <c:valAx>
        <c:axId val="279107496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7853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43597547259787E-2"/>
          <c:y val="2.320467528528504E-2"/>
          <c:w val="0.84130996886837439"/>
          <c:h val="8.8175025374403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6873703055304"/>
          <c:y val="0.11794482751734645"/>
          <c:w val="0.86672849872696422"/>
          <c:h val="0.76643201082348511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Resultat!$T$96</c:f>
              <c:strCache>
                <c:ptCount val="1"/>
                <c:pt idx="0">
                  <c:v>Nasjonal Innvandringsbidrag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Resultat!$U$90:$AV$90</c:f>
              <c:numCache>
                <c:formatCode>General</c:formatCode>
                <c:ptCount val="2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</c:numCache>
            </c:numRef>
          </c:cat>
          <c:val>
            <c:numRef>
              <c:f>Resultat!$U$96:$AV$96</c:f>
              <c:numCache>
                <c:formatCode>0</c:formatCode>
                <c:ptCount val="28"/>
                <c:pt idx="0">
                  <c:v>259.93147279301434</c:v>
                </c:pt>
                <c:pt idx="1">
                  <c:v>290.81012532856096</c:v>
                </c:pt>
                <c:pt idx="2">
                  <c:v>434.38560924695798</c:v>
                </c:pt>
                <c:pt idx="3">
                  <c:v>568.77366434839405</c:v>
                </c:pt>
                <c:pt idx="4">
                  <c:v>896.72411820540754</c:v>
                </c:pt>
                <c:pt idx="5">
                  <c:v>972.6692528444031</c:v>
                </c:pt>
                <c:pt idx="6">
                  <c:v>855.24788632396485</c:v>
                </c:pt>
                <c:pt idx="7">
                  <c:v>938.21980809795173</c:v>
                </c:pt>
                <c:pt idx="8">
                  <c:v>1012.3151179192088</c:v>
                </c:pt>
                <c:pt idx="9">
                  <c:v>1027.4908873071861</c:v>
                </c:pt>
                <c:pt idx="10">
                  <c:v>863.0322713306133</c:v>
                </c:pt>
                <c:pt idx="11">
                  <c:v>822.89802170225698</c:v>
                </c:pt>
                <c:pt idx="12">
                  <c:v>849.15340277408211</c:v>
                </c:pt>
                <c:pt idx="13">
                  <c:v>845.17177919766641</c:v>
                </c:pt>
                <c:pt idx="14">
                  <c:v>809.39858351952716</c:v>
                </c:pt>
                <c:pt idx="15">
                  <c:v>783.26553711369968</c:v>
                </c:pt>
                <c:pt idx="16">
                  <c:v>764.90458431236289</c:v>
                </c:pt>
                <c:pt idx="17">
                  <c:v>751.72269534565237</c:v>
                </c:pt>
                <c:pt idx="18">
                  <c:v>742.76177906147177</c:v>
                </c:pt>
                <c:pt idx="19">
                  <c:v>740.5208274678929</c:v>
                </c:pt>
                <c:pt idx="20">
                  <c:v>742.61905007307655</c:v>
                </c:pt>
                <c:pt idx="21">
                  <c:v>742.87576477739412</c:v>
                </c:pt>
                <c:pt idx="22">
                  <c:v>744.29106820836262</c:v>
                </c:pt>
                <c:pt idx="23">
                  <c:v>734.37536782978418</c:v>
                </c:pt>
                <c:pt idx="24">
                  <c:v>729.96411163715993</c:v>
                </c:pt>
                <c:pt idx="25">
                  <c:v>721.09476091397721</c:v>
                </c:pt>
                <c:pt idx="26">
                  <c:v>713.52203916539747</c:v>
                </c:pt>
                <c:pt idx="27">
                  <c:v>706.74941779450592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4A-4E8B-9A05-31CA94E86951}"/>
            </c:ext>
          </c:extLst>
        </c:ser>
        <c:ser>
          <c:idx val="2"/>
          <c:order val="1"/>
          <c:tx>
            <c:strRef>
              <c:f>Resultat!$T$93</c:f>
              <c:strCache>
                <c:ptCount val="1"/>
                <c:pt idx="0">
                  <c:v>Struktureffekt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Resultat!$U$90:$AV$90</c:f>
              <c:numCache>
                <c:formatCode>General</c:formatCode>
                <c:ptCount val="2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</c:numCache>
            </c:numRef>
          </c:cat>
          <c:val>
            <c:numRef>
              <c:f>Resultat!$U$93:$AV$93</c:f>
              <c:numCache>
                <c:formatCode>0</c:formatCode>
                <c:ptCount val="28"/>
                <c:pt idx="0">
                  <c:v>-351.80358521343913</c:v>
                </c:pt>
                <c:pt idx="1">
                  <c:v>-348.61312775820272</c:v>
                </c:pt>
                <c:pt idx="2">
                  <c:v>-329.76421283466738</c:v>
                </c:pt>
                <c:pt idx="3">
                  <c:v>-357.71681043949775</c:v>
                </c:pt>
                <c:pt idx="4">
                  <c:v>-367.23640032360879</c:v>
                </c:pt>
                <c:pt idx="5">
                  <c:v>-314.65591516847405</c:v>
                </c:pt>
                <c:pt idx="6">
                  <c:v>-353.70102753441648</c:v>
                </c:pt>
                <c:pt idx="7">
                  <c:v>-354.47683180361486</c:v>
                </c:pt>
                <c:pt idx="8">
                  <c:v>-376.23262777062723</c:v>
                </c:pt>
                <c:pt idx="9">
                  <c:v>-323.45697531606663</c:v>
                </c:pt>
                <c:pt idx="10">
                  <c:v>-318.01422267432844</c:v>
                </c:pt>
                <c:pt idx="11">
                  <c:v>-377.5338031431408</c:v>
                </c:pt>
                <c:pt idx="12">
                  <c:v>-374.87061381768763</c:v>
                </c:pt>
                <c:pt idx="13">
                  <c:v>-377.18463562600772</c:v>
                </c:pt>
                <c:pt idx="14">
                  <c:v>-379.67069264633466</c:v>
                </c:pt>
                <c:pt idx="15">
                  <c:v>-382.16642168550482</c:v>
                </c:pt>
                <c:pt idx="16">
                  <c:v>-384.64568339331277</c:v>
                </c:pt>
                <c:pt idx="17">
                  <c:v>-387.29944259402595</c:v>
                </c:pt>
                <c:pt idx="18">
                  <c:v>-389.86318153238994</c:v>
                </c:pt>
                <c:pt idx="19">
                  <c:v>-392.46755779322319</c:v>
                </c:pt>
                <c:pt idx="20">
                  <c:v>-395.12674174263037</c:v>
                </c:pt>
                <c:pt idx="21">
                  <c:v>-397.87727029407563</c:v>
                </c:pt>
                <c:pt idx="22">
                  <c:v>-400.52096667606975</c:v>
                </c:pt>
                <c:pt idx="23">
                  <c:v>-403.25911038713861</c:v>
                </c:pt>
                <c:pt idx="24">
                  <c:v>-405.92409159250491</c:v>
                </c:pt>
                <c:pt idx="25">
                  <c:v>-408.65496533437778</c:v>
                </c:pt>
                <c:pt idx="26">
                  <c:v>-411.28383248100204</c:v>
                </c:pt>
                <c:pt idx="27">
                  <c:v>-413.92735970430306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A-4E8B-9A05-31CA94E86951}"/>
            </c:ext>
          </c:extLst>
        </c:ser>
        <c:ser>
          <c:idx val="1"/>
          <c:order val="2"/>
          <c:tx>
            <c:strRef>
              <c:f>Resultat!$T$92</c:f>
              <c:strCache>
                <c:ptCount val="1"/>
                <c:pt idx="0">
                  <c:v>Fødselsbalanse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Resultat!$U$90:$AV$90</c:f>
              <c:numCache>
                <c:formatCode>General</c:formatCode>
                <c:ptCount val="2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</c:numCache>
            </c:numRef>
          </c:cat>
          <c:val>
            <c:numRef>
              <c:f>Resultat!$U$92:$AV$92</c:f>
              <c:numCache>
                <c:formatCode>#,##0</c:formatCode>
                <c:ptCount val="28"/>
                <c:pt idx="0">
                  <c:v>273</c:v>
                </c:pt>
                <c:pt idx="1">
                  <c:v>255</c:v>
                </c:pt>
                <c:pt idx="2">
                  <c:v>280</c:v>
                </c:pt>
                <c:pt idx="3">
                  <c:v>244</c:v>
                </c:pt>
                <c:pt idx="4">
                  <c:v>150</c:v>
                </c:pt>
                <c:pt idx="5">
                  <c:v>239</c:v>
                </c:pt>
                <c:pt idx="6">
                  <c:v>196</c:v>
                </c:pt>
                <c:pt idx="7">
                  <c:v>259</c:v>
                </c:pt>
                <c:pt idx="8">
                  <c:v>185</c:v>
                </c:pt>
                <c:pt idx="9">
                  <c:v>158</c:v>
                </c:pt>
                <c:pt idx="10">
                  <c:v>120</c:v>
                </c:pt>
                <c:pt idx="11">
                  <c:v>147</c:v>
                </c:pt>
                <c:pt idx="12">
                  <c:v>185.99659253288391</c:v>
                </c:pt>
                <c:pt idx="13">
                  <c:v>203.9019530336829</c:v>
                </c:pt>
                <c:pt idx="14">
                  <c:v>192.75531731664586</c:v>
                </c:pt>
                <c:pt idx="15">
                  <c:v>209.90961945255904</c:v>
                </c:pt>
                <c:pt idx="16">
                  <c:v>264.86546910542762</c:v>
                </c:pt>
                <c:pt idx="17">
                  <c:v>248.66725032335449</c:v>
                </c:pt>
                <c:pt idx="18">
                  <c:v>269.29142513976745</c:v>
                </c:pt>
                <c:pt idx="19">
                  <c:v>282.83586022787085</c:v>
                </c:pt>
                <c:pt idx="20">
                  <c:v>307.8928700496819</c:v>
                </c:pt>
                <c:pt idx="21">
                  <c:v>270.68783395019227</c:v>
                </c:pt>
                <c:pt idx="22">
                  <c:v>299.03647265148851</c:v>
                </c:pt>
                <c:pt idx="23">
                  <c:v>285.61036429009232</c:v>
                </c:pt>
                <c:pt idx="24">
                  <c:v>306.83419345109962</c:v>
                </c:pt>
                <c:pt idx="25">
                  <c:v>276.33597923386623</c:v>
                </c:pt>
                <c:pt idx="26">
                  <c:v>294.47897907348914</c:v>
                </c:pt>
                <c:pt idx="27">
                  <c:v>249.75053638368644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A-4E8B-9A05-31CA94E86951}"/>
            </c:ext>
          </c:extLst>
        </c:ser>
        <c:ser>
          <c:idx val="3"/>
          <c:order val="3"/>
          <c:tx>
            <c:strRef>
              <c:f>Resultat!$T$94</c:f>
              <c:strCache>
                <c:ptCount val="1"/>
                <c:pt idx="0">
                  <c:v>Arbeidsplasseffekt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Resultat!$U$90:$AV$90</c:f>
              <c:numCache>
                <c:formatCode>General</c:formatCode>
                <c:ptCount val="2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</c:numCache>
            </c:numRef>
          </c:cat>
          <c:val>
            <c:numRef>
              <c:f>Resultat!$U$94:$AV$94</c:f>
              <c:numCache>
                <c:formatCode>0</c:formatCode>
                <c:ptCount val="28"/>
                <c:pt idx="0">
                  <c:v>-176.62563861452043</c:v>
                </c:pt>
                <c:pt idx="1">
                  <c:v>-336.21639597941191</c:v>
                </c:pt>
                <c:pt idx="2">
                  <c:v>-347.10198098663238</c:v>
                </c:pt>
                <c:pt idx="3">
                  <c:v>-624.52512278735639</c:v>
                </c:pt>
                <c:pt idx="4">
                  <c:v>-520.25282235816121</c:v>
                </c:pt>
                <c:pt idx="5">
                  <c:v>-579.35642754212017</c:v>
                </c:pt>
                <c:pt idx="6">
                  <c:v>-132.00970931254327</c:v>
                </c:pt>
                <c:pt idx="7">
                  <c:v>-83.400805700374761</c:v>
                </c:pt>
                <c:pt idx="8">
                  <c:v>-146.43827654961495</c:v>
                </c:pt>
                <c:pt idx="9">
                  <c:v>-283.60528868839145</c:v>
                </c:pt>
                <c:pt idx="10">
                  <c:v>-263.25492568373681</c:v>
                </c:pt>
                <c:pt idx="11">
                  <c:v>-226.4075040332973</c:v>
                </c:pt>
                <c:pt idx="12">
                  <c:v>-139.22684031933491</c:v>
                </c:pt>
                <c:pt idx="13">
                  <c:v>-101.67982521860849</c:v>
                </c:pt>
                <c:pt idx="14">
                  <c:v>-50.470833840818827</c:v>
                </c:pt>
                <c:pt idx="15">
                  <c:v>-44.809515042614997</c:v>
                </c:pt>
                <c:pt idx="16">
                  <c:v>-29.118723084923133</c:v>
                </c:pt>
                <c:pt idx="17">
                  <c:v>-24.382560762542369</c:v>
                </c:pt>
                <c:pt idx="18">
                  <c:v>-22.692918408182088</c:v>
                </c:pt>
                <c:pt idx="19">
                  <c:v>-16.492731067201529</c:v>
                </c:pt>
                <c:pt idx="20">
                  <c:v>-15.471533072393422</c:v>
                </c:pt>
                <c:pt idx="21">
                  <c:v>-8.0058131080801509</c:v>
                </c:pt>
                <c:pt idx="22">
                  <c:v>-8.6989203143016045</c:v>
                </c:pt>
                <c:pt idx="23">
                  <c:v>-5.0417528088521371</c:v>
                </c:pt>
                <c:pt idx="24">
                  <c:v>-1.0866244257121398</c:v>
                </c:pt>
                <c:pt idx="25">
                  <c:v>10.192003744904556</c:v>
                </c:pt>
                <c:pt idx="26">
                  <c:v>5.4480954311659699</c:v>
                </c:pt>
                <c:pt idx="27">
                  <c:v>15.923556651063009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4A-4E8B-9A05-31CA94E86951}"/>
            </c:ext>
          </c:extLst>
        </c:ser>
        <c:ser>
          <c:idx val="4"/>
          <c:order val="4"/>
          <c:tx>
            <c:strRef>
              <c:f>Resultat!$T$95</c:f>
              <c:strCache>
                <c:ptCount val="1"/>
                <c:pt idx="0">
                  <c:v>Bostedsattraktivitet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Resultat!$U$90:$AV$90</c:f>
              <c:numCache>
                <c:formatCode>General</c:formatCode>
                <c:ptCount val="2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</c:numCache>
            </c:numRef>
          </c:cat>
          <c:val>
            <c:numRef>
              <c:f>Resultat!$U$95:$AV$95</c:f>
              <c:numCache>
                <c:formatCode>0</c:formatCode>
                <c:ptCount val="28"/>
                <c:pt idx="0">
                  <c:v>-56.502248965054754</c:v>
                </c:pt>
                <c:pt idx="1">
                  <c:v>-50.980601590946314</c:v>
                </c:pt>
                <c:pt idx="2">
                  <c:v>-419.51941542565828</c:v>
                </c:pt>
                <c:pt idx="3">
                  <c:v>-286.53173112154002</c:v>
                </c:pt>
                <c:pt idx="4">
                  <c:v>-94.234895523637533</c:v>
                </c:pt>
                <c:pt idx="5">
                  <c:v>-119.65691013380886</c:v>
                </c:pt>
                <c:pt idx="6">
                  <c:v>57.462850522994991</c:v>
                </c:pt>
                <c:pt idx="7">
                  <c:v>-97.342170593962067</c:v>
                </c:pt>
                <c:pt idx="8">
                  <c:v>-215.64421359896662</c:v>
                </c:pt>
                <c:pt idx="9">
                  <c:v>-79.428623302727942</c:v>
                </c:pt>
                <c:pt idx="10">
                  <c:v>-136.76312297254802</c:v>
                </c:pt>
                <c:pt idx="11">
                  <c:v>-160.95671452581882</c:v>
                </c:pt>
                <c:pt idx="12">
                  <c:v>152.83800000000002</c:v>
                </c:pt>
                <c:pt idx="13">
                  <c:v>153.78144675763792</c:v>
                </c:pt>
                <c:pt idx="14">
                  <c:v>154.79503376304007</c:v>
                </c:pt>
                <c:pt idx="15">
                  <c:v>155.81256413439692</c:v>
                </c:pt>
                <c:pt idx="16">
                  <c:v>156.82338063195849</c:v>
                </c:pt>
                <c:pt idx="17">
                  <c:v>157.90534127055861</c:v>
                </c:pt>
                <c:pt idx="18">
                  <c:v>158.95059986757479</c:v>
                </c:pt>
                <c:pt idx="19">
                  <c:v>160.01242665335434</c:v>
                </c:pt>
                <c:pt idx="20">
                  <c:v>161.0965990090385</c:v>
                </c:pt>
                <c:pt idx="21">
                  <c:v>162.21801335108196</c:v>
                </c:pt>
                <c:pt idx="22">
                  <c:v>163.29587129122908</c:v>
                </c:pt>
                <c:pt idx="23">
                  <c:v>164.4122362264541</c:v>
                </c:pt>
                <c:pt idx="24">
                  <c:v>165.49877217366458</c:v>
                </c:pt>
                <c:pt idx="25">
                  <c:v>166.61217307940575</c:v>
                </c:pt>
                <c:pt idx="26">
                  <c:v>167.68398501169864</c:v>
                </c:pt>
                <c:pt idx="27">
                  <c:v>168.76177398437969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4A-4E8B-9A05-31CA94E86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8533736"/>
        <c:axId val="278533344"/>
      </c:barChart>
      <c:lineChart>
        <c:grouping val="standard"/>
        <c:varyColors val="0"/>
        <c:ser>
          <c:idx val="0"/>
          <c:order val="5"/>
          <c:tx>
            <c:strRef>
              <c:f>Resultat!$T$91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Resultat!$U$90:$AV$90</c:f>
              <c:numCache>
                <c:formatCode>General</c:formatCode>
                <c:ptCount val="2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</c:numCache>
            </c:numRef>
          </c:cat>
          <c:val>
            <c:numRef>
              <c:f>Resultat!$U$91:$AV$91</c:f>
              <c:numCache>
                <c:formatCode>0</c:formatCode>
                <c:ptCount val="28"/>
                <c:pt idx="0">
                  <c:v>-52</c:v>
                </c:pt>
                <c:pt idx="1">
                  <c:v>-190</c:v>
                </c:pt>
                <c:pt idx="2">
                  <c:v>-382</c:v>
                </c:pt>
                <c:pt idx="3">
                  <c:v>-456</c:v>
                </c:pt>
                <c:pt idx="4">
                  <c:v>65</c:v>
                </c:pt>
                <c:pt idx="5">
                  <c:v>198</c:v>
                </c:pt>
                <c:pt idx="6">
                  <c:v>623</c:v>
                </c:pt>
                <c:pt idx="7">
                  <c:v>662</c:v>
                </c:pt>
                <c:pt idx="8">
                  <c:v>459</c:v>
                </c:pt>
                <c:pt idx="9">
                  <c:v>499</c:v>
                </c:pt>
                <c:pt idx="10">
                  <c:v>265</c:v>
                </c:pt>
                <c:pt idx="11">
                  <c:v>205</c:v>
                </c:pt>
                <c:pt idx="12">
                  <c:v>673.89054116993793</c:v>
                </c:pt>
                <c:pt idx="13">
                  <c:v>723.99071814437048</c:v>
                </c:pt>
                <c:pt idx="14">
                  <c:v>726.8074081120576</c:v>
                </c:pt>
                <c:pt idx="15">
                  <c:v>722.01178397254262</c:v>
                </c:pt>
                <c:pt idx="16">
                  <c:v>772.82902757151169</c:v>
                </c:pt>
                <c:pt idx="17">
                  <c:v>746.61328358299215</c:v>
                </c:pt>
                <c:pt idx="18">
                  <c:v>758.44770412823709</c:v>
                </c:pt>
                <c:pt idx="19">
                  <c:v>774.40882548868831</c:v>
                </c:pt>
                <c:pt idx="20">
                  <c:v>801.0102443167707</c:v>
                </c:pt>
                <c:pt idx="21">
                  <c:v>769.89852867650916</c:v>
                </c:pt>
                <c:pt idx="22">
                  <c:v>797.40352516071289</c:v>
                </c:pt>
                <c:pt idx="23">
                  <c:v>776.09710515034385</c:v>
                </c:pt>
                <c:pt idx="24">
                  <c:v>795.28636124370678</c:v>
                </c:pt>
                <c:pt idx="25">
                  <c:v>765.57995163777377</c:v>
                </c:pt>
                <c:pt idx="26">
                  <c:v>769.84926620074839</c:v>
                </c:pt>
                <c:pt idx="27">
                  <c:v>727.25792510932661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4A-4E8B-9A05-31CA94E86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533736"/>
        <c:axId val="278533344"/>
      </c:lineChart>
      <c:catAx>
        <c:axId val="27853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533344"/>
        <c:crossesAt val="-9999"/>
        <c:auto val="1"/>
        <c:lblAlgn val="ctr"/>
        <c:lblOffset val="100"/>
        <c:tickLblSkip val="3"/>
        <c:noMultiLvlLbl val="0"/>
      </c:catAx>
      <c:valAx>
        <c:axId val="27853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853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086315856039456E-2"/>
          <c:y val="1.0567209532787888E-2"/>
          <c:w val="0.87377348057779547"/>
          <c:h val="0.12110205463583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[Kvartaldata v2-3kv2015  Sogn og Fjordane .xlsm]Data for Sheet1 Chart 4!PivotTable3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solidFill>
            <a:srgbClr val="00B0F0"/>
          </a:solidFill>
        </c:spPr>
        <c:marker>
          <c:symbol val="none"/>
        </c:marker>
      </c:pivotFmt>
      <c:pivotFmt>
        <c:idx val="4"/>
        <c:spPr>
          <a:solidFill>
            <a:srgbClr val="FFC000"/>
          </a:solidFill>
        </c:spPr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spPr>
          <a:ln>
            <a:solidFill>
              <a:sysClr val="windowText" lastClr="000000"/>
            </a:solidFill>
            <a:prstDash val="sysDot"/>
          </a:ln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spPr>
          <a:solidFill>
            <a:srgbClr val="00B0F0"/>
          </a:solidFill>
        </c:spPr>
        <c:marker>
          <c:symbol val="none"/>
        </c:marker>
      </c:pivotFmt>
      <c:pivotFmt>
        <c:idx val="12"/>
        <c:spPr>
          <a:solidFill>
            <a:srgbClr val="FFC000"/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spPr>
          <a:ln>
            <a:solidFill>
              <a:sysClr val="windowText" lastClr="000000"/>
            </a:solidFill>
            <a:prstDash val="sysDot"/>
          </a:ln>
        </c:spPr>
        <c:marker>
          <c:symbol val="none"/>
        </c:marker>
      </c:pivotFmt>
      <c:pivotFmt>
        <c:idx val="15"/>
        <c:spPr>
          <a:solidFill>
            <a:srgbClr val="00B0F0"/>
          </a:solidFill>
        </c:spPr>
        <c:marker>
          <c:symbol val="none"/>
        </c:marker>
      </c:pivotFmt>
      <c:pivotFmt>
        <c:idx val="16"/>
        <c:spPr>
          <a:solidFill>
            <a:srgbClr val="FFC000"/>
          </a:solidFill>
        </c:spPr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spPr>
          <a:ln>
            <a:solidFill>
              <a:sysClr val="windowText" lastClr="000000"/>
            </a:solidFill>
            <a:prstDash val="sysDot"/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6069975110801097E-2"/>
          <c:y val="0.17829813944351008"/>
          <c:w val="0.87091667203914203"/>
          <c:h val="0.64110180706031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for Sheet1 Chart 4'!$B$1</c:f>
              <c:strCache>
                <c:ptCount val="1"/>
                <c:pt idx="0">
                  <c:v>Innenlands flytting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'Data for Sheet1 Chart 4'!$A$2:$A$64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4'!$B$2:$B$64</c:f>
              <c:numCache>
                <c:formatCode>General</c:formatCode>
                <c:ptCount val="63"/>
                <c:pt idx="0">
                  <c:v>-0.45626457769972029</c:v>
                </c:pt>
                <c:pt idx="1">
                  <c:v>-0.49735518597365413</c:v>
                </c:pt>
                <c:pt idx="2">
                  <c:v>-0.51248186316455224</c:v>
                </c:pt>
                <c:pt idx="3">
                  <c:v>-0.60322151892851494</c:v>
                </c:pt>
                <c:pt idx="4">
                  <c:v>-0.71751879769129967</c:v>
                </c:pt>
                <c:pt idx="5">
                  <c:v>-0.74721189591078063</c:v>
                </c:pt>
                <c:pt idx="6">
                  <c:v>-0.84480339036608143</c:v>
                </c:pt>
                <c:pt idx="7">
                  <c:v>-0.93874895436378847</c:v>
                </c:pt>
                <c:pt idx="8">
                  <c:v>-0.86996166586028512</c:v>
                </c:pt>
                <c:pt idx="9">
                  <c:v>-0.89993571887722301</c:v>
                </c:pt>
                <c:pt idx="10">
                  <c:v>-0.83279709780003541</c:v>
                </c:pt>
                <c:pt idx="11">
                  <c:v>-0.70749440715883671</c:v>
                </c:pt>
                <c:pt idx="12">
                  <c:v>-0.66753060292184485</c:v>
                </c:pt>
                <c:pt idx="13">
                  <c:v>-0.55545182972367435</c:v>
                </c:pt>
                <c:pt idx="14">
                  <c:v>-0.52530907394448334</c:v>
                </c:pt>
                <c:pt idx="15">
                  <c:v>-0.53880716669463247</c:v>
                </c:pt>
                <c:pt idx="16">
                  <c:v>-0.62361341561177497</c:v>
                </c:pt>
                <c:pt idx="17">
                  <c:v>-0.61396562165183766</c:v>
                </c:pt>
                <c:pt idx="18">
                  <c:v>-0.62866097078685224</c:v>
                </c:pt>
                <c:pt idx="19">
                  <c:v>-0.74798082483072503</c:v>
                </c:pt>
                <c:pt idx="20">
                  <c:v>-0.83548817714216372</c:v>
                </c:pt>
                <c:pt idx="21">
                  <c:v>-0.92287286212017894</c:v>
                </c:pt>
                <c:pt idx="22">
                  <c:v>-0.98416733648615806</c:v>
                </c:pt>
                <c:pt idx="23">
                  <c:v>-0.95952612302862694</c:v>
                </c:pt>
                <c:pt idx="24">
                  <c:v>-0.96820363146521482</c:v>
                </c:pt>
                <c:pt idx="25">
                  <c:v>-0.96909376636982714</c:v>
                </c:pt>
                <c:pt idx="26">
                  <c:v>-1.0626932808546528</c:v>
                </c:pt>
                <c:pt idx="27">
                  <c:v>-1.0548523206751055</c:v>
                </c:pt>
                <c:pt idx="28">
                  <c:v>-0.98315398050594405</c:v>
                </c:pt>
                <c:pt idx="29">
                  <c:v>-0.96254977086620086</c:v>
                </c:pt>
                <c:pt idx="30">
                  <c:v>-0.84342906629766645</c:v>
                </c:pt>
                <c:pt idx="31">
                  <c:v>-0.85974725502382432</c:v>
                </c:pt>
                <c:pt idx="32">
                  <c:v>-0.84979697200945892</c:v>
                </c:pt>
                <c:pt idx="33">
                  <c:v>-0.86515625589022505</c:v>
                </c:pt>
                <c:pt idx="34">
                  <c:v>-1.0059338796270132</c:v>
                </c:pt>
                <c:pt idx="35">
                  <c:v>-0.94486114117392406</c:v>
                </c:pt>
                <c:pt idx="36">
                  <c:v>-0.94922716539507235</c:v>
                </c:pt>
                <c:pt idx="37">
                  <c:v>-0.8290330767278572</c:v>
                </c:pt>
                <c:pt idx="38">
                  <c:v>-0.72035811014143847</c:v>
                </c:pt>
                <c:pt idx="39">
                  <c:v>-0.69229829884366456</c:v>
                </c:pt>
                <c:pt idx="40">
                  <c:v>-0.67045401192544252</c:v>
                </c:pt>
                <c:pt idx="41">
                  <c:v>-0.75285128377998767</c:v>
                </c:pt>
                <c:pt idx="42">
                  <c:v>-0.67277371784674977</c:v>
                </c:pt>
                <c:pt idx="43">
                  <c:v>-0.71068360104594697</c:v>
                </c:pt>
                <c:pt idx="44">
                  <c:v>-0.65232179966265647</c:v>
                </c:pt>
                <c:pt idx="45">
                  <c:v>-0.61391922311312852</c:v>
                </c:pt>
                <c:pt idx="46">
                  <c:v>-0.5769498768987783</c:v>
                </c:pt>
                <c:pt idx="47">
                  <c:v>-0.62835291715394181</c:v>
                </c:pt>
                <c:pt idx="48">
                  <c:v>-0.69613095789844459</c:v>
                </c:pt>
                <c:pt idx="49">
                  <c:v>-0.74599237347747216</c:v>
                </c:pt>
                <c:pt idx="50">
                  <c:v>-0.84440087307165845</c:v>
                </c:pt>
                <c:pt idx="51">
                  <c:v>-0.84749678838458053</c:v>
                </c:pt>
                <c:pt idx="52">
                  <c:v>-0.84207416161914606</c:v>
                </c:pt>
                <c:pt idx="53">
                  <c:v>-0.7738139157382129</c:v>
                </c:pt>
                <c:pt idx="54">
                  <c:v>-0.80276918544704667</c:v>
                </c:pt>
                <c:pt idx="55">
                  <c:v>-0.77552897884084637</c:v>
                </c:pt>
                <c:pt idx="56">
                  <c:v>-0.74151762714359315</c:v>
                </c:pt>
                <c:pt idx="57">
                  <c:v>-0.89963426513021261</c:v>
                </c:pt>
                <c:pt idx="58">
                  <c:v>-0.77799924680120147</c:v>
                </c:pt>
                <c:pt idx="59">
                  <c:v>-0.78740880099114396</c:v>
                </c:pt>
                <c:pt idx="60">
                  <c:v>-0.78043322756369105</c:v>
                </c:pt>
                <c:pt idx="61">
                  <c:v>-0.6286018426751826</c:v>
                </c:pt>
                <c:pt idx="62">
                  <c:v>-0.66457668756645771</c:v>
                </c:pt>
              </c:numCache>
            </c:numRef>
          </c:val>
        </c:ser>
        <c:ser>
          <c:idx val="1"/>
          <c:order val="1"/>
          <c:tx>
            <c:strRef>
              <c:f>'Data for Sheet1 Chart 4'!$C$1</c:f>
              <c:strCache>
                <c:ptCount val="1"/>
                <c:pt idx="0">
                  <c:v>Innvandring, relativ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'Data for Sheet1 Chart 4'!$A$2:$A$64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4'!$C$2:$C$64</c:f>
              <c:numCache>
                <c:formatCode>General</c:formatCode>
                <c:ptCount val="63"/>
                <c:pt idx="0">
                  <c:v>-0.11744480933982498</c:v>
                </c:pt>
                <c:pt idx="1">
                  <c:v>-2.6029813506433908E-2</c:v>
                </c:pt>
                <c:pt idx="2">
                  <c:v>0.10846702180628637</c:v>
                </c:pt>
                <c:pt idx="3">
                  <c:v>0.11161050223883384</c:v>
                </c:pt>
                <c:pt idx="4">
                  <c:v>0.10883276444945814</c:v>
                </c:pt>
                <c:pt idx="5">
                  <c:v>6.8613023711802695E-2</c:v>
                </c:pt>
                <c:pt idx="6">
                  <c:v>0.13134605782208358</c:v>
                </c:pt>
                <c:pt idx="7">
                  <c:v>0.20556587572841503</c:v>
                </c:pt>
                <c:pt idx="8">
                  <c:v>0.21573725724181178</c:v>
                </c:pt>
                <c:pt idx="9">
                  <c:v>0.19389321189143793</c:v>
                </c:pt>
                <c:pt idx="10">
                  <c:v>0.19970496534657056</c:v>
                </c:pt>
                <c:pt idx="11">
                  <c:v>0.12884799029911082</c:v>
                </c:pt>
                <c:pt idx="12">
                  <c:v>0.10769048835611444</c:v>
                </c:pt>
                <c:pt idx="13">
                  <c:v>0.15694821071227866</c:v>
                </c:pt>
                <c:pt idx="14">
                  <c:v>7.7264130613266535E-3</c:v>
                </c:pt>
                <c:pt idx="15">
                  <c:v>1.2128872197544965E-2</c:v>
                </c:pt>
                <c:pt idx="16">
                  <c:v>2.8933933407654988E-2</c:v>
                </c:pt>
                <c:pt idx="17">
                  <c:v>-5.3631169192796341E-2</c:v>
                </c:pt>
                <c:pt idx="18">
                  <c:v>-1.2778208443840949E-2</c:v>
                </c:pt>
                <c:pt idx="19">
                  <c:v>2.6601938222468702E-2</c:v>
                </c:pt>
                <c:pt idx="20">
                  <c:v>1.867322363851015E-2</c:v>
                </c:pt>
                <c:pt idx="21">
                  <c:v>0.1056213544827696</c:v>
                </c:pt>
                <c:pt idx="22">
                  <c:v>-3.4261013512459915E-4</c:v>
                </c:pt>
                <c:pt idx="23">
                  <c:v>-4.6631823127915584E-2</c:v>
                </c:pt>
                <c:pt idx="24">
                  <c:v>-7.7070082256562977E-2</c:v>
                </c:pt>
                <c:pt idx="25">
                  <c:v>-0.10716346306515628</c:v>
                </c:pt>
                <c:pt idx="26">
                  <c:v>-6.1391546426240839E-2</c:v>
                </c:pt>
                <c:pt idx="27">
                  <c:v>-0.12983021573961034</c:v>
                </c:pt>
                <c:pt idx="28">
                  <c:v>-0.13013402103469579</c:v>
                </c:pt>
                <c:pt idx="29">
                  <c:v>-0.17939569759041862</c:v>
                </c:pt>
                <c:pt idx="30">
                  <c:v>-0.1052172304114245</c:v>
                </c:pt>
                <c:pt idx="31">
                  <c:v>-6.1277356471500122E-2</c:v>
                </c:pt>
                <c:pt idx="32">
                  <c:v>-9.6534356335913563E-2</c:v>
                </c:pt>
                <c:pt idx="33">
                  <c:v>-1.0533768043411995E-2</c:v>
                </c:pt>
                <c:pt idx="34">
                  <c:v>-3.9860712953025734E-2</c:v>
                </c:pt>
                <c:pt idx="35">
                  <c:v>-9.8313794430219259E-3</c:v>
                </c:pt>
                <c:pt idx="36">
                  <c:v>9.1655305668928655E-2</c:v>
                </c:pt>
                <c:pt idx="37">
                  <c:v>0.2057606100671685</c:v>
                </c:pt>
                <c:pt idx="38">
                  <c:v>0.2982444106672375</c:v>
                </c:pt>
                <c:pt idx="39">
                  <c:v>0.29121680613321355</c:v>
                </c:pt>
                <c:pt idx="40">
                  <c:v>0.36517508557575973</c:v>
                </c:pt>
                <c:pt idx="41">
                  <c:v>0.29792887591531125</c:v>
                </c:pt>
                <c:pt idx="42">
                  <c:v>0.20990887626285848</c:v>
                </c:pt>
                <c:pt idx="43">
                  <c:v>0.20813263535034499</c:v>
                </c:pt>
                <c:pt idx="44">
                  <c:v>5.963955832723622E-2</c:v>
                </c:pt>
                <c:pt idx="45">
                  <c:v>-1.90419600286309E-2</c:v>
                </c:pt>
                <c:pt idx="46">
                  <c:v>-8.9509876972690194E-2</c:v>
                </c:pt>
                <c:pt idx="47">
                  <c:v>-5.3842498077271261E-2</c:v>
                </c:pt>
                <c:pt idx="48">
                  <c:v>6.4057932990569943E-3</c:v>
                </c:pt>
                <c:pt idx="49">
                  <c:v>9.2987529225055932E-2</c:v>
                </c:pt>
                <c:pt idx="50">
                  <c:v>0.26380005231909442</c:v>
                </c:pt>
                <c:pt idx="51">
                  <c:v>0.20860689315982861</c:v>
                </c:pt>
                <c:pt idx="52">
                  <c:v>0.1454961480809468</c:v>
                </c:pt>
                <c:pt idx="53">
                  <c:v>6.7692807132079369E-2</c:v>
                </c:pt>
                <c:pt idx="54">
                  <c:v>3.9866696828198989E-2</c:v>
                </c:pt>
                <c:pt idx="55">
                  <c:v>0.11263321683058358</c:v>
                </c:pt>
                <c:pt idx="56">
                  <c:v>0.14912393819930614</c:v>
                </c:pt>
                <c:pt idx="57">
                  <c:v>0.17636581678310426</c:v>
                </c:pt>
                <c:pt idx="58">
                  <c:v>9.7187117234771803E-2</c:v>
                </c:pt>
                <c:pt idx="59">
                  <c:v>8.2519442353297001E-2</c:v>
                </c:pt>
                <c:pt idx="60">
                  <c:v>9.8886386527625603E-2</c:v>
                </c:pt>
                <c:pt idx="61">
                  <c:v>0.21661409864699044</c:v>
                </c:pt>
                <c:pt idx="62">
                  <c:v>0.34524271964929565</c:v>
                </c:pt>
              </c:numCache>
            </c:numRef>
          </c:val>
        </c:ser>
        <c:ser>
          <c:idx val="2"/>
          <c:order val="2"/>
          <c:tx>
            <c:strRef>
              <c:f>'Data for Sheet1 Chart 4'!$D$1</c:f>
              <c:strCache>
                <c:ptCount val="1"/>
                <c:pt idx="0">
                  <c:v>Fødsel, relativ</c:v>
                </c:pt>
              </c:strCache>
            </c:strRef>
          </c:tx>
          <c:invertIfNegative val="0"/>
          <c:cat>
            <c:strRef>
              <c:f>'Data for Sheet1 Chart 4'!$A$2:$A$64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4'!$D$2:$D$64</c:f>
              <c:numCache>
                <c:formatCode>General</c:formatCode>
                <c:ptCount val="63"/>
                <c:pt idx="0">
                  <c:v>-0.10510898662746915</c:v>
                </c:pt>
                <c:pt idx="1">
                  <c:v>-0.11676079215840554</c:v>
                </c:pt>
                <c:pt idx="2">
                  <c:v>-7.9461347543008043E-2</c:v>
                </c:pt>
                <c:pt idx="3">
                  <c:v>-7.1077934496285522E-2</c:v>
                </c:pt>
                <c:pt idx="4">
                  <c:v>-2.5728040859001156E-2</c:v>
                </c:pt>
                <c:pt idx="5">
                  <c:v>-1.3630344708564335E-2</c:v>
                </c:pt>
                <c:pt idx="6">
                  <c:v>-5.0369370072122915E-2</c:v>
                </c:pt>
                <c:pt idx="7">
                  <c:v>-4.0091822423720058E-2</c:v>
                </c:pt>
                <c:pt idx="8">
                  <c:v>-7.3101705539632772E-2</c:v>
                </c:pt>
                <c:pt idx="9">
                  <c:v>-9.1262030529351307E-2</c:v>
                </c:pt>
                <c:pt idx="10">
                  <c:v>-6.1755269545963665E-2</c:v>
                </c:pt>
                <c:pt idx="11">
                  <c:v>-7.6004189549546297E-2</c:v>
                </c:pt>
                <c:pt idx="12">
                  <c:v>-5.9576356129402458E-2</c:v>
                </c:pt>
                <c:pt idx="13">
                  <c:v>-1.484381001894497E-2</c:v>
                </c:pt>
                <c:pt idx="14">
                  <c:v>-3.7399474235228575E-2</c:v>
                </c:pt>
                <c:pt idx="15">
                  <c:v>-4.7569370867561911E-2</c:v>
                </c:pt>
                <c:pt idx="16">
                  <c:v>-6.0825232289082931E-2</c:v>
                </c:pt>
                <c:pt idx="17">
                  <c:v>-0.10022691321968821</c:v>
                </c:pt>
                <c:pt idx="18">
                  <c:v>-0.10868702263810601</c:v>
                </c:pt>
                <c:pt idx="19">
                  <c:v>-0.10067728174714966</c:v>
                </c:pt>
                <c:pt idx="20">
                  <c:v>-6.2393908627154882E-2</c:v>
                </c:pt>
                <c:pt idx="21">
                  <c:v>-2.9579906480154794E-2</c:v>
                </c:pt>
                <c:pt idx="22">
                  <c:v>-3.130545088944281E-3</c:v>
                </c:pt>
                <c:pt idx="23">
                  <c:v>-6.8507819519157576E-2</c:v>
                </c:pt>
                <c:pt idx="24">
                  <c:v>-0.1108436336383668</c:v>
                </c:pt>
                <c:pt idx="25">
                  <c:v>-0.14151039038225446</c:v>
                </c:pt>
                <c:pt idx="26">
                  <c:v>-0.17089757786342</c:v>
                </c:pt>
                <c:pt idx="27">
                  <c:v>-0.14466645351309973</c:v>
                </c:pt>
                <c:pt idx="28">
                  <c:v>-0.14402792787131671</c:v>
                </c:pt>
                <c:pt idx="29">
                  <c:v>-0.1829661534092922</c:v>
                </c:pt>
                <c:pt idx="30">
                  <c:v>-0.19550263493257386</c:v>
                </c:pt>
                <c:pt idx="31">
                  <c:v>-0.21306493781333968</c:v>
                </c:pt>
                <c:pt idx="32">
                  <c:v>-0.22751367499034367</c:v>
                </c:pt>
                <c:pt idx="33">
                  <c:v>-0.23072519524231494</c:v>
                </c:pt>
                <c:pt idx="34">
                  <c:v>-0.18320670416974702</c:v>
                </c:pt>
                <c:pt idx="35">
                  <c:v>-0.1747679017233813</c:v>
                </c:pt>
                <c:pt idx="36">
                  <c:v>-0.19701788336106263</c:v>
                </c:pt>
                <c:pt idx="37">
                  <c:v>-0.183676670028422</c:v>
                </c:pt>
                <c:pt idx="38">
                  <c:v>-0.24072971660181994</c:v>
                </c:pt>
                <c:pt idx="39">
                  <c:v>-0.24179120833267925</c:v>
                </c:pt>
                <c:pt idx="40">
                  <c:v>-0.19814083779379257</c:v>
                </c:pt>
                <c:pt idx="41">
                  <c:v>-0.17144448859126787</c:v>
                </c:pt>
                <c:pt idx="42">
                  <c:v>-0.17404205775220588</c:v>
                </c:pt>
                <c:pt idx="43">
                  <c:v>-0.16960934374114842</c:v>
                </c:pt>
                <c:pt idx="44">
                  <c:v>-0.19972206918813509</c:v>
                </c:pt>
                <c:pt idx="45">
                  <c:v>-0.20885269857005531</c:v>
                </c:pt>
                <c:pt idx="46">
                  <c:v>-0.21309092079307779</c:v>
                </c:pt>
                <c:pt idx="47">
                  <c:v>-0.21118985014499697</c:v>
                </c:pt>
                <c:pt idx="48">
                  <c:v>-0.23620618657753875</c:v>
                </c:pt>
                <c:pt idx="49">
                  <c:v>-0.28513894092666842</c:v>
                </c:pt>
                <c:pt idx="50">
                  <c:v>-0.25306104353171616</c:v>
                </c:pt>
                <c:pt idx="51">
                  <c:v>-0.22149727633689265</c:v>
                </c:pt>
                <c:pt idx="52">
                  <c:v>-0.16584450344370835</c:v>
                </c:pt>
                <c:pt idx="53">
                  <c:v>-0.13791698221134935</c:v>
                </c:pt>
                <c:pt idx="54">
                  <c:v>-0.17570276288600098</c:v>
                </c:pt>
                <c:pt idx="55">
                  <c:v>-0.24117782535680768</c:v>
                </c:pt>
                <c:pt idx="56">
                  <c:v>-0.29148294932598451</c:v>
                </c:pt>
                <c:pt idx="57">
                  <c:v>-0.32214664452767416</c:v>
                </c:pt>
                <c:pt idx="58">
                  <c:v>-0.29863510379884017</c:v>
                </c:pt>
                <c:pt idx="59">
                  <c:v>-0.23198740257071207</c:v>
                </c:pt>
                <c:pt idx="60">
                  <c:v>-0.19352251128009026</c:v>
                </c:pt>
                <c:pt idx="61">
                  <c:v>-0.17656156748796442</c:v>
                </c:pt>
                <c:pt idx="62">
                  <c:v>-0.20672774388531628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954336"/>
        <c:axId val="222954728"/>
      </c:barChart>
      <c:lineChart>
        <c:grouping val="standard"/>
        <c:varyColors val="0"/>
        <c:ser>
          <c:idx val="3"/>
          <c:order val="3"/>
          <c:tx>
            <c:strRef>
              <c:f>'Data for Sheet1 Chart 4'!$E$1</c:f>
              <c:strCache>
                <c:ptCount val="1"/>
                <c:pt idx="0">
                  <c:v>Nettoflytting relativ (norm)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ot"/>
              <a:headEnd type="none"/>
            </a:ln>
          </c:spPr>
          <c:marker>
            <c:symbol val="none"/>
          </c:marker>
          <c:dLbls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'Data for Sheet1 Chart 4'!$A$2:$A$64</c:f>
              <c:strCache>
                <c:ptCount val="63"/>
                <c:pt idx="0">
                  <c:v>2000K1</c:v>
                </c:pt>
                <c:pt idx="1">
                  <c:v>2000K2</c:v>
                </c:pt>
                <c:pt idx="2">
                  <c:v>2000K3</c:v>
                </c:pt>
                <c:pt idx="3">
                  <c:v>2000K4</c:v>
                </c:pt>
                <c:pt idx="4">
                  <c:v>2001K1</c:v>
                </c:pt>
                <c:pt idx="5">
                  <c:v>2001K2</c:v>
                </c:pt>
                <c:pt idx="6">
                  <c:v>2001K3</c:v>
                </c:pt>
                <c:pt idx="7">
                  <c:v>2001K4</c:v>
                </c:pt>
                <c:pt idx="8">
                  <c:v>2002K1</c:v>
                </c:pt>
                <c:pt idx="9">
                  <c:v>2002K2</c:v>
                </c:pt>
                <c:pt idx="10">
                  <c:v>2002K3</c:v>
                </c:pt>
                <c:pt idx="11">
                  <c:v>2002K4</c:v>
                </c:pt>
                <c:pt idx="12">
                  <c:v>2003K1</c:v>
                </c:pt>
                <c:pt idx="13">
                  <c:v>2003K2</c:v>
                </c:pt>
                <c:pt idx="14">
                  <c:v>2003K3</c:v>
                </c:pt>
                <c:pt idx="15">
                  <c:v>2003K4</c:v>
                </c:pt>
                <c:pt idx="16">
                  <c:v>2004K1</c:v>
                </c:pt>
                <c:pt idx="17">
                  <c:v>2004K2</c:v>
                </c:pt>
                <c:pt idx="18">
                  <c:v>2004K3</c:v>
                </c:pt>
                <c:pt idx="19">
                  <c:v>2004K4</c:v>
                </c:pt>
                <c:pt idx="20">
                  <c:v>2005K1</c:v>
                </c:pt>
                <c:pt idx="21">
                  <c:v>2005K2</c:v>
                </c:pt>
                <c:pt idx="22">
                  <c:v>2005K3</c:v>
                </c:pt>
                <c:pt idx="23">
                  <c:v>2005K4</c:v>
                </c:pt>
                <c:pt idx="24">
                  <c:v>2006K1</c:v>
                </c:pt>
                <c:pt idx="25">
                  <c:v>2006K2</c:v>
                </c:pt>
                <c:pt idx="26">
                  <c:v>2006K3</c:v>
                </c:pt>
                <c:pt idx="27">
                  <c:v>2006K4</c:v>
                </c:pt>
                <c:pt idx="28">
                  <c:v>2007K1</c:v>
                </c:pt>
                <c:pt idx="29">
                  <c:v>2007K2</c:v>
                </c:pt>
                <c:pt idx="30">
                  <c:v>2007K3</c:v>
                </c:pt>
                <c:pt idx="31">
                  <c:v>2007K4</c:v>
                </c:pt>
                <c:pt idx="32">
                  <c:v>2008K1</c:v>
                </c:pt>
                <c:pt idx="33">
                  <c:v>2008K2</c:v>
                </c:pt>
                <c:pt idx="34">
                  <c:v>2008K3</c:v>
                </c:pt>
                <c:pt idx="35">
                  <c:v>2008K4</c:v>
                </c:pt>
                <c:pt idx="36">
                  <c:v>2009K1</c:v>
                </c:pt>
                <c:pt idx="37">
                  <c:v>2009K2</c:v>
                </c:pt>
                <c:pt idx="38">
                  <c:v>2009K3</c:v>
                </c:pt>
                <c:pt idx="39">
                  <c:v>2009K4</c:v>
                </c:pt>
                <c:pt idx="40">
                  <c:v>2010K1</c:v>
                </c:pt>
                <c:pt idx="41">
                  <c:v>2010K2</c:v>
                </c:pt>
                <c:pt idx="42">
                  <c:v>2010K3</c:v>
                </c:pt>
                <c:pt idx="43">
                  <c:v>2010K4</c:v>
                </c:pt>
                <c:pt idx="44">
                  <c:v>2011K1</c:v>
                </c:pt>
                <c:pt idx="45">
                  <c:v>2011K2</c:v>
                </c:pt>
                <c:pt idx="46">
                  <c:v>2011K3</c:v>
                </c:pt>
                <c:pt idx="47">
                  <c:v>2011K4</c:v>
                </c:pt>
                <c:pt idx="48">
                  <c:v>2012K1</c:v>
                </c:pt>
                <c:pt idx="49">
                  <c:v>2012K2</c:v>
                </c:pt>
                <c:pt idx="50">
                  <c:v>2012K3</c:v>
                </c:pt>
                <c:pt idx="51">
                  <c:v>2012K4</c:v>
                </c:pt>
                <c:pt idx="52">
                  <c:v>2013K1</c:v>
                </c:pt>
                <c:pt idx="53">
                  <c:v>2013K2</c:v>
                </c:pt>
                <c:pt idx="54">
                  <c:v>2013K3</c:v>
                </c:pt>
                <c:pt idx="55">
                  <c:v>2013K4</c:v>
                </c:pt>
                <c:pt idx="56">
                  <c:v>2014K1</c:v>
                </c:pt>
                <c:pt idx="57">
                  <c:v>2014K2</c:v>
                </c:pt>
                <c:pt idx="58">
                  <c:v>2014K3</c:v>
                </c:pt>
                <c:pt idx="59">
                  <c:v>2014k4</c:v>
                </c:pt>
                <c:pt idx="60">
                  <c:v>2015k1</c:v>
                </c:pt>
                <c:pt idx="61">
                  <c:v>2015K2</c:v>
                </c:pt>
                <c:pt idx="62">
                  <c:v>2015K3</c:v>
                </c:pt>
              </c:strCache>
            </c:strRef>
          </c:cat>
          <c:val>
            <c:numRef>
              <c:f>'Data for Sheet1 Chart 4'!$E$2:$E$64</c:f>
              <c:numCache>
                <c:formatCode>General</c:formatCode>
                <c:ptCount val="63"/>
                <c:pt idx="0">
                  <c:v>-0.57370938703954533</c:v>
                </c:pt>
                <c:pt idx="1">
                  <c:v>-0.5233849994800881</c:v>
                </c:pt>
                <c:pt idx="2">
                  <c:v>-0.40401484135826587</c:v>
                </c:pt>
                <c:pt idx="3">
                  <c:v>-0.49161101668968116</c:v>
                </c:pt>
                <c:pt idx="4">
                  <c:v>-0.60868603324184145</c:v>
                </c:pt>
                <c:pt idx="5">
                  <c:v>-0.67859887219897796</c:v>
                </c:pt>
                <c:pt idx="6">
                  <c:v>-0.7134573325439979</c:v>
                </c:pt>
                <c:pt idx="7">
                  <c:v>-0.73318307863537335</c:v>
                </c:pt>
                <c:pt idx="8">
                  <c:v>-0.65422440861847331</c:v>
                </c:pt>
                <c:pt idx="9">
                  <c:v>-0.70604250698578519</c:v>
                </c:pt>
                <c:pt idx="10">
                  <c:v>-0.63309213245346485</c:v>
                </c:pt>
                <c:pt idx="11">
                  <c:v>-0.57864641685972584</c:v>
                </c:pt>
                <c:pt idx="12">
                  <c:v>-0.55984011456573035</c:v>
                </c:pt>
                <c:pt idx="13">
                  <c:v>-0.39850361901139575</c:v>
                </c:pt>
                <c:pt idx="14">
                  <c:v>-0.51762664300706218</c:v>
                </c:pt>
                <c:pt idx="15">
                  <c:v>-0.52672222879597952</c:v>
                </c:pt>
                <c:pt idx="16">
                  <c:v>-0.59472336111762547</c:v>
                </c:pt>
                <c:pt idx="17">
                  <c:v>-0.66764060142782522</c:v>
                </c:pt>
                <c:pt idx="18">
                  <c:v>-0.64143917923069316</c:v>
                </c:pt>
                <c:pt idx="19">
                  <c:v>-0.72159734851843926</c:v>
                </c:pt>
                <c:pt idx="20">
                  <c:v>-0.81703317204603221</c:v>
                </c:pt>
                <c:pt idx="21">
                  <c:v>-0.8174693911690748</c:v>
                </c:pt>
                <c:pt idx="22">
                  <c:v>-0.98472737564483936</c:v>
                </c:pt>
                <c:pt idx="23">
                  <c:v>-1.0061579461565424</c:v>
                </c:pt>
                <c:pt idx="24">
                  <c:v>-1.0452737137217778</c:v>
                </c:pt>
                <c:pt idx="25">
                  <c:v>-1.0762572294349835</c:v>
                </c:pt>
                <c:pt idx="26">
                  <c:v>-1.1240848272808937</c:v>
                </c:pt>
                <c:pt idx="27">
                  <c:v>-1.1846825364147158</c:v>
                </c:pt>
                <c:pt idx="28">
                  <c:v>-1.1133955445653778</c:v>
                </c:pt>
                <c:pt idx="29">
                  <c:v>-1.1420527556840536</c:v>
                </c:pt>
                <c:pt idx="30">
                  <c:v>-0.94875332021209435</c:v>
                </c:pt>
                <c:pt idx="31">
                  <c:v>-0.92113142322085928</c:v>
                </c:pt>
                <c:pt idx="32">
                  <c:v>-0.94633132834537248</c:v>
                </c:pt>
                <c:pt idx="33">
                  <c:v>-0.87569002393363704</c:v>
                </c:pt>
                <c:pt idx="34">
                  <c:v>-1.0457945925800392</c:v>
                </c:pt>
                <c:pt idx="35">
                  <c:v>-0.95469252061694609</c:v>
                </c:pt>
                <c:pt idx="36">
                  <c:v>-0.85757185972614369</c:v>
                </c:pt>
                <c:pt idx="37">
                  <c:v>-0.6232724666606887</c:v>
                </c:pt>
                <c:pt idx="38">
                  <c:v>-0.42211369947420102</c:v>
                </c:pt>
                <c:pt idx="39">
                  <c:v>-0.40108149271045107</c:v>
                </c:pt>
                <c:pt idx="40">
                  <c:v>-0.30527892634968279</c:v>
                </c:pt>
                <c:pt idx="41">
                  <c:v>-0.45492240786467647</c:v>
                </c:pt>
                <c:pt idx="42">
                  <c:v>-0.46286484158389141</c:v>
                </c:pt>
                <c:pt idx="43">
                  <c:v>-0.50255096569560198</c:v>
                </c:pt>
                <c:pt idx="44">
                  <c:v>-0.59268224133542025</c:v>
                </c:pt>
                <c:pt idx="45">
                  <c:v>-0.63296118314175942</c:v>
                </c:pt>
                <c:pt idx="46">
                  <c:v>-0.6664597538714685</c:v>
                </c:pt>
                <c:pt idx="47">
                  <c:v>-0.68219541523121308</c:v>
                </c:pt>
                <c:pt idx="48">
                  <c:v>-0.6897251645993876</c:v>
                </c:pt>
                <c:pt idx="49">
                  <c:v>-0.65300484425241612</c:v>
                </c:pt>
                <c:pt idx="50">
                  <c:v>-0.58060082075256414</c:v>
                </c:pt>
                <c:pt idx="51">
                  <c:v>-0.6385689883419009</c:v>
                </c:pt>
                <c:pt idx="52">
                  <c:v>-0.6962582017154757</c:v>
                </c:pt>
                <c:pt idx="53">
                  <c:v>-0.70580222584377972</c:v>
                </c:pt>
                <c:pt idx="54">
                  <c:v>-0.76258491091105607</c:v>
                </c:pt>
                <c:pt idx="55">
                  <c:v>-0.66289576201026268</c:v>
                </c:pt>
                <c:pt idx="56">
                  <c:v>-0.5923936889442869</c:v>
                </c:pt>
                <c:pt idx="57">
                  <c:v>-0.72326844834710835</c:v>
                </c:pt>
                <c:pt idx="58">
                  <c:v>-0.68081212956642967</c:v>
                </c:pt>
                <c:pt idx="59">
                  <c:v>-0.70488935863784696</c:v>
                </c:pt>
                <c:pt idx="60">
                  <c:v>-0.68154684103606544</c:v>
                </c:pt>
                <c:pt idx="61">
                  <c:v>-0.41198774402819222</c:v>
                </c:pt>
                <c:pt idx="62">
                  <c:v>-0.31933396791716206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954336"/>
        <c:axId val="222954728"/>
      </c:lineChart>
      <c:catAx>
        <c:axId val="22295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65000"/>
              </a:srgbClr>
            </a:solidFill>
            <a:headEnd type="triangle"/>
            <a:tailEnd type="triangle"/>
          </a:ln>
        </c:spPr>
        <c:txPr>
          <a:bodyPr rot="5400000" vert="horz"/>
          <a:lstStyle/>
          <a:p>
            <a:pPr>
              <a:defRPr/>
            </a:pPr>
            <a:endParaRPr lang="nb-NO"/>
          </a:p>
        </c:txPr>
        <c:crossAx val="222954728"/>
        <c:crossesAt val="-9999999"/>
        <c:auto val="1"/>
        <c:lblAlgn val="ctr"/>
        <c:lblOffset val="100"/>
        <c:tickLblSkip val="4"/>
        <c:tickMarkSkip val="3"/>
        <c:noMultiLvlLbl val="1"/>
      </c:catAx>
      <c:valAx>
        <c:axId val="22295472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  <a:headEnd type="triangle"/>
            <a:tailEnd type="triangle"/>
          </a:ln>
        </c:spPr>
        <c:crossAx val="222954336"/>
        <c:crosses val="autoZero"/>
        <c:crossBetween val="between"/>
        <c:minorUnit val="0.5"/>
      </c:valAx>
    </c:plotArea>
    <c:legend>
      <c:legendPos val="t"/>
      <c:layout>
        <c:manualLayout>
          <c:xMode val="edge"/>
          <c:yMode val="edge"/>
          <c:x val="3.254338681893322E-2"/>
          <c:y val="1.267829054049782E-2"/>
          <c:w val="0.95165674004867773"/>
          <c:h val="0.1273172399467067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.xlsx]Antall arbeidsplasser!Pivottabell5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'Antall arbeidsplasser'!$G$1:$G$2</c:f>
              <c:strCache>
                <c:ptCount val="1"/>
                <c:pt idx="0">
                  <c:v>Offentlig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'Antall arbeidsplasser'!$F$3:$F$17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'Antall arbeidsplasser'!$G$3:$G$17</c:f>
              <c:numCache>
                <c:formatCode>#,##0</c:formatCode>
                <c:ptCount val="15"/>
                <c:pt idx="0">
                  <c:v>17247</c:v>
                </c:pt>
                <c:pt idx="1">
                  <c:v>17535</c:v>
                </c:pt>
                <c:pt idx="2">
                  <c:v>17365</c:v>
                </c:pt>
                <c:pt idx="3">
                  <c:v>17206</c:v>
                </c:pt>
                <c:pt idx="4">
                  <c:v>17395</c:v>
                </c:pt>
                <c:pt idx="5">
                  <c:v>17237</c:v>
                </c:pt>
                <c:pt idx="6">
                  <c:v>17527</c:v>
                </c:pt>
                <c:pt idx="7">
                  <c:v>17643</c:v>
                </c:pt>
                <c:pt idx="8">
                  <c:v>17717</c:v>
                </c:pt>
                <c:pt idx="9">
                  <c:v>18243</c:v>
                </c:pt>
                <c:pt idx="10">
                  <c:v>18521</c:v>
                </c:pt>
                <c:pt idx="11">
                  <c:v>18800</c:v>
                </c:pt>
                <c:pt idx="12">
                  <c:v>19000</c:v>
                </c:pt>
                <c:pt idx="13">
                  <c:v>19353</c:v>
                </c:pt>
                <c:pt idx="14">
                  <c:v>19269</c:v>
                </c:pt>
              </c:numCache>
            </c:numRef>
          </c:val>
        </c:ser>
        <c:ser>
          <c:idx val="1"/>
          <c:order val="1"/>
          <c:tx>
            <c:strRef>
              <c:f>'Antall arbeidsplasser'!$H$1:$H$2</c:f>
              <c:strCache>
                <c:ptCount val="1"/>
                <c:pt idx="0">
                  <c:v>Privat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'Antall arbeidsplasser'!$F$3:$F$17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'Antall arbeidsplasser'!$H$3:$H$17</c:f>
              <c:numCache>
                <c:formatCode>#,##0</c:formatCode>
                <c:ptCount val="15"/>
                <c:pt idx="0">
                  <c:v>35810</c:v>
                </c:pt>
                <c:pt idx="1">
                  <c:v>35301</c:v>
                </c:pt>
                <c:pt idx="2">
                  <c:v>35085</c:v>
                </c:pt>
                <c:pt idx="3">
                  <c:v>34891</c:v>
                </c:pt>
                <c:pt idx="4">
                  <c:v>34187</c:v>
                </c:pt>
                <c:pt idx="5">
                  <c:v>34575</c:v>
                </c:pt>
                <c:pt idx="6">
                  <c:v>34875</c:v>
                </c:pt>
                <c:pt idx="7">
                  <c:v>36121</c:v>
                </c:pt>
                <c:pt idx="8">
                  <c:v>36067</c:v>
                </c:pt>
                <c:pt idx="9">
                  <c:v>35326</c:v>
                </c:pt>
                <c:pt idx="10">
                  <c:v>35440</c:v>
                </c:pt>
                <c:pt idx="11">
                  <c:v>35488</c:v>
                </c:pt>
                <c:pt idx="12">
                  <c:v>35293</c:v>
                </c:pt>
                <c:pt idx="13">
                  <c:v>35330</c:v>
                </c:pt>
                <c:pt idx="14">
                  <c:v>35736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2955512"/>
        <c:axId val="222955904"/>
      </c:barChart>
      <c:catAx>
        <c:axId val="22295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triangle"/>
            <a:tailEnd type="triangle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955904"/>
        <c:crosses val="autoZero"/>
        <c:auto val="1"/>
        <c:lblAlgn val="ctr"/>
        <c:lblOffset val="100"/>
        <c:noMultiLvlLbl val="0"/>
      </c:catAx>
      <c:valAx>
        <c:axId val="222955904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non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95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.xlsx]Arb indeks!Pivottabell1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rgbClr val="92D05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0185067526415994E-16"/>
              <c:y val="2.31481481481481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1.38888888888888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 w="28575" cap="rnd">
            <a:solidFill>
              <a:schemeClr val="tx1"/>
            </a:solidFill>
            <a:prstDash val="sysDot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6702835067868522E-2"/>
          <c:y val="0.16506325278388001"/>
          <c:w val="0.78042142275919868"/>
          <c:h val="0.72347728006548651"/>
        </c:manualLayout>
      </c:layout>
      <c:lineChart>
        <c:grouping val="standard"/>
        <c:varyColors val="0"/>
        <c:ser>
          <c:idx val="0"/>
          <c:order val="0"/>
          <c:tx>
            <c:strRef>
              <c:f>'Arb indeks'!$H$1:$H$2</c:f>
              <c:strCache>
                <c:ptCount val="1"/>
                <c:pt idx="0">
                  <c:v>Norge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4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</c:dPt>
          <c:dPt>
            <c:idx val="11"/>
            <c:marker>
              <c:symbol val="none"/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3"/>
            <c:marker>
              <c:symbol val="none"/>
            </c:marker>
            <c:bubble3D val="0"/>
          </c:dPt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'Arb indeks'!$G$3:$G$17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'Arb indeks'!$H$3:$H$17</c:f>
              <c:numCache>
                <c:formatCode>#,##0.0</c:formatCode>
                <c:ptCount val="15"/>
                <c:pt idx="0">
                  <c:v>100</c:v>
                </c:pt>
                <c:pt idx="1">
                  <c:v>100.57471264367815</c:v>
                </c:pt>
                <c:pt idx="2">
                  <c:v>100.2210433244916</c:v>
                </c:pt>
                <c:pt idx="3">
                  <c:v>99.911582670203359</c:v>
                </c:pt>
                <c:pt idx="4">
                  <c:v>100.53050397877985</c:v>
                </c:pt>
                <c:pt idx="5">
                  <c:v>102.03359858532272</c:v>
                </c:pt>
                <c:pt idx="6">
                  <c:v>105.61450044208665</c:v>
                </c:pt>
                <c:pt idx="7">
                  <c:v>109.81432360742706</c:v>
                </c:pt>
                <c:pt idx="8">
                  <c:v>111.62687886825817</c:v>
                </c:pt>
                <c:pt idx="9">
                  <c:v>110.38903625110521</c:v>
                </c:pt>
                <c:pt idx="10">
                  <c:v>111.27320954907162</c:v>
                </c:pt>
                <c:pt idx="11">
                  <c:v>113.26259946949602</c:v>
                </c:pt>
                <c:pt idx="12">
                  <c:v>114.45623342175067</c:v>
                </c:pt>
                <c:pt idx="13">
                  <c:v>115.78249336870026</c:v>
                </c:pt>
                <c:pt idx="14">
                  <c:v>117.15296198054818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'Arb indeks'!$I$1:$I$2</c:f>
              <c:strCache>
                <c:ptCount val="1"/>
                <c:pt idx="0">
                  <c:v>Sogn og Fjordane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4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</c:dPt>
          <c:dPt>
            <c:idx val="11"/>
            <c:marker>
              <c:symbol val="none"/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3"/>
            <c:marker>
              <c:symbol val="none"/>
            </c:marker>
            <c:bubble3D val="0"/>
          </c:dPt>
          <c:dPt>
            <c:idx val="14"/>
            <c:marker>
              <c:symbol val="none"/>
            </c:marker>
            <c:bubble3D val="0"/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'Arb indeks'!$G$3:$G$17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'Arb indeks'!$I$3:$I$17</c:f>
              <c:numCache>
                <c:formatCode>#,##0.0</c:formatCode>
                <c:ptCount val="15"/>
                <c:pt idx="0">
                  <c:v>99.999999999999986</c:v>
                </c:pt>
                <c:pt idx="1">
                  <c:v>99.583466837552052</c:v>
                </c:pt>
                <c:pt idx="2">
                  <c:v>98.855947377348883</c:v>
                </c:pt>
                <c:pt idx="3">
                  <c:v>98.190625176696756</c:v>
                </c:pt>
                <c:pt idx="4">
                  <c:v>97.219970974612195</c:v>
                </c:pt>
                <c:pt idx="5">
                  <c:v>97.653467026028608</c:v>
                </c:pt>
                <c:pt idx="6">
                  <c:v>98.765478636183715</c:v>
                </c:pt>
                <c:pt idx="7">
                  <c:v>101.33252916674519</c:v>
                </c:pt>
                <c:pt idx="8">
                  <c:v>101.370224475564</c:v>
                </c:pt>
                <c:pt idx="9">
                  <c:v>100.96499990576172</c:v>
                </c:pt>
                <c:pt idx="10">
                  <c:v>101.70382795861055</c:v>
                </c:pt>
                <c:pt idx="11">
                  <c:v>102.32014625779821</c:v>
                </c:pt>
                <c:pt idx="12">
                  <c:v>102.32957008500291</c:v>
                </c:pt>
                <c:pt idx="13">
                  <c:v>103.06462860696985</c:v>
                </c:pt>
                <c:pt idx="14">
                  <c:v>103.67152307895282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956688"/>
        <c:axId val="222957080"/>
      </c:lineChart>
      <c:catAx>
        <c:axId val="22295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triangle"/>
            <a:tailEnd type="triangle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957080"/>
        <c:crosses val="autoZero"/>
        <c:auto val="1"/>
        <c:lblAlgn val="ctr"/>
        <c:lblOffset val="100"/>
        <c:noMultiLvlLbl val="0"/>
      </c:catAx>
      <c:valAx>
        <c:axId val="22295708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  <a:headEnd type="triangl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295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600011862923915E-2"/>
          <c:y val="1.7483408763537042E-2"/>
          <c:w val="0.97839998813707607"/>
          <c:h val="0.11149172648805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[Norge2015  1.0_ Sogn og Fjordane .xlsx]Ark3!Pivottabell1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9769810884573045E-2"/>
          <c:y val="9.7945990641384623E-2"/>
          <c:w val="0.87838075373045343"/>
          <c:h val="0.8058479444246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'Ark3'!$A$2:$A$16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'Ark3'!$B$2:$B$16</c:f>
              <c:numCache>
                <c:formatCode>#,##0.0</c:formatCode>
                <c:ptCount val="14"/>
                <c:pt idx="0">
                  <c:v>-0.95078240505527323</c:v>
                </c:pt>
                <c:pt idx="1">
                  <c:v>-0.36248316511212686</c:v>
                </c:pt>
                <c:pt idx="2">
                  <c:v>-0.34879571249799352</c:v>
                </c:pt>
                <c:pt idx="3">
                  <c:v>-1.5480740266124586</c:v>
                </c:pt>
                <c:pt idx="4">
                  <c:v>-1.005115934660614</c:v>
                </c:pt>
                <c:pt idx="5">
                  <c:v>-2.2655085801666903</c:v>
                </c:pt>
                <c:pt idx="6">
                  <c:v>-1.3083135174941232</c:v>
                </c:pt>
                <c:pt idx="7">
                  <c:v>-1.529471228313384</c:v>
                </c:pt>
                <c:pt idx="8">
                  <c:v>0.66962189898765245</c:v>
                </c:pt>
                <c:pt idx="9">
                  <c:v>-6.5870913165175723E-2</c:v>
                </c:pt>
                <c:pt idx="10">
                  <c:v>-1.1284797888540594</c:v>
                </c:pt>
                <c:pt idx="11">
                  <c:v>-0.99488067479383802</c:v>
                </c:pt>
                <c:pt idx="12">
                  <c:v>-0.42031877500581372</c:v>
                </c:pt>
                <c:pt idx="13">
                  <c:v>-0.56884457770227725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23929704"/>
        <c:axId val="223930096"/>
      </c:barChart>
      <c:catAx>
        <c:axId val="223929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3930096"/>
        <c:crosses val="autoZero"/>
        <c:auto val="1"/>
        <c:lblAlgn val="ctr"/>
        <c:lblOffset val="100"/>
        <c:noMultiLvlLbl val="0"/>
      </c:catAx>
      <c:valAx>
        <c:axId val="22393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2392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524DA-6A5F-42D5-B992-DDC60956DB5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65EA933-F178-4235-B386-766446D1C9C2}">
      <dgm:prSet phldrT="[Tekst]" custT="1"/>
      <dgm:spPr/>
      <dgm:t>
        <a:bodyPr/>
        <a:lstStyle/>
        <a:p>
          <a:r>
            <a:rPr lang="nb-NO" sz="1800" dirty="0" smtClean="0"/>
            <a:t>Bosted</a:t>
          </a:r>
          <a:endParaRPr lang="nb-NO" sz="1800" dirty="0"/>
        </a:p>
      </dgm:t>
    </dgm:pt>
    <dgm:pt modelId="{C8683DD5-D65F-472C-A2DA-3F9574754F1F}" type="parTrans" cxnId="{0D924980-D8A9-4C02-9A2B-ED8AA74F1C62}">
      <dgm:prSet/>
      <dgm:spPr/>
      <dgm:t>
        <a:bodyPr/>
        <a:lstStyle/>
        <a:p>
          <a:endParaRPr lang="nb-NO"/>
        </a:p>
      </dgm:t>
    </dgm:pt>
    <dgm:pt modelId="{483FDF48-D784-4693-92BF-BC8A6E1F6491}" type="sibTrans" cxnId="{0D924980-D8A9-4C02-9A2B-ED8AA74F1C62}">
      <dgm:prSet/>
      <dgm:spPr/>
      <dgm:t>
        <a:bodyPr/>
        <a:lstStyle/>
        <a:p>
          <a:endParaRPr lang="nb-NO"/>
        </a:p>
      </dgm:t>
    </dgm:pt>
    <dgm:pt modelId="{CB6B5890-B34A-4E2D-8069-63B20553C2E9}">
      <dgm:prSet phldrT="[Tekst]" custT="1"/>
      <dgm:spPr>
        <a:solidFill>
          <a:srgbClr val="C00000"/>
        </a:solidFill>
      </dgm:spPr>
      <dgm:t>
        <a:bodyPr/>
        <a:lstStyle/>
        <a:p>
          <a:r>
            <a:rPr lang="nb-NO" sz="1800" dirty="0" smtClean="0"/>
            <a:t>Bedrift</a:t>
          </a:r>
          <a:endParaRPr lang="nb-NO" sz="1800" dirty="0"/>
        </a:p>
      </dgm:t>
    </dgm:pt>
    <dgm:pt modelId="{911EEB62-2655-4F06-98A2-903BD87CA832}" type="parTrans" cxnId="{A8D34563-1BD4-4864-9CE3-36E828DC329F}">
      <dgm:prSet/>
      <dgm:spPr/>
      <dgm:t>
        <a:bodyPr/>
        <a:lstStyle/>
        <a:p>
          <a:endParaRPr lang="nb-NO"/>
        </a:p>
      </dgm:t>
    </dgm:pt>
    <dgm:pt modelId="{12FB3961-EA1E-4E92-94A1-AC6BF5A4B2F1}" type="sibTrans" cxnId="{A8D34563-1BD4-4864-9CE3-36E828DC329F}">
      <dgm:prSet/>
      <dgm:spPr/>
      <dgm:t>
        <a:bodyPr/>
        <a:lstStyle/>
        <a:p>
          <a:endParaRPr lang="nb-NO"/>
        </a:p>
      </dgm:t>
    </dgm:pt>
    <dgm:pt modelId="{1949E0E4-57DE-4EF8-AFB5-EB2A4DEE1D5E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b-NO" sz="1800" dirty="0" err="1" smtClean="0"/>
            <a:t>Attrak-tivitet</a:t>
          </a:r>
          <a:endParaRPr lang="nb-NO" sz="1800" dirty="0"/>
        </a:p>
      </dgm:t>
    </dgm:pt>
    <dgm:pt modelId="{E5B07CAD-EAE6-4FDD-AF03-126837493FD4}" type="parTrans" cxnId="{1583843A-C3F7-449A-B85A-4CFA0B2A5AF6}">
      <dgm:prSet/>
      <dgm:spPr/>
      <dgm:t>
        <a:bodyPr/>
        <a:lstStyle/>
        <a:p>
          <a:endParaRPr lang="nb-NO"/>
        </a:p>
      </dgm:t>
    </dgm:pt>
    <dgm:pt modelId="{EC755686-933E-446A-BD86-5093B3807B36}" type="sibTrans" cxnId="{1583843A-C3F7-449A-B85A-4CFA0B2A5AF6}">
      <dgm:prSet/>
      <dgm:spPr/>
      <dgm:t>
        <a:bodyPr/>
        <a:lstStyle/>
        <a:p>
          <a:endParaRPr lang="nb-NO"/>
        </a:p>
      </dgm:t>
    </dgm:pt>
    <dgm:pt modelId="{F2A2F74A-C652-4616-B3F5-967D0CDBDF1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800" dirty="0" smtClean="0"/>
            <a:t>Besøk</a:t>
          </a:r>
          <a:endParaRPr lang="nb-NO" sz="1800" dirty="0"/>
        </a:p>
      </dgm:t>
    </dgm:pt>
    <dgm:pt modelId="{068279F5-79AE-4722-81C8-65957388D6CC}" type="parTrans" cxnId="{51F9FD65-04A6-4C48-A450-8B9D02962C1A}">
      <dgm:prSet/>
      <dgm:spPr/>
      <dgm:t>
        <a:bodyPr/>
        <a:lstStyle/>
        <a:p>
          <a:endParaRPr lang="nb-NO"/>
        </a:p>
      </dgm:t>
    </dgm:pt>
    <dgm:pt modelId="{D61D22BE-0394-4C6C-9992-EDB915501D44}" type="sibTrans" cxnId="{51F9FD65-04A6-4C48-A450-8B9D02962C1A}">
      <dgm:prSet/>
      <dgm:spPr/>
      <dgm:t>
        <a:bodyPr/>
        <a:lstStyle/>
        <a:p>
          <a:endParaRPr lang="nb-NO"/>
        </a:p>
      </dgm:t>
    </dgm:pt>
    <dgm:pt modelId="{C2358290-1813-4979-94A5-CBBA91472B6E}" type="pres">
      <dgm:prSet presAssocID="{F1A524DA-6A5F-42D5-B992-DDC60956DB5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762B21F-5FA6-4CFA-8AF9-BF3763937A6D}" type="pres">
      <dgm:prSet presAssocID="{F1A524DA-6A5F-42D5-B992-DDC60956DB5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A3D0EF1-1EBC-4D5E-BB12-AFD1640B52B8}" type="pres">
      <dgm:prSet presAssocID="{F1A524DA-6A5F-42D5-B992-DDC60956DB5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95F801-8842-42E7-BDD8-41655FD05FA9}" type="pres">
      <dgm:prSet presAssocID="{F1A524DA-6A5F-42D5-B992-DDC60956DB5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F98171-5E0E-4657-A334-291019F2375B}" type="pres">
      <dgm:prSet presAssocID="{F1A524DA-6A5F-42D5-B992-DDC60956DB5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924C6A1-A9D8-496C-AEC5-EB7D5A09382B}" type="presOf" srcId="{F2A2F74A-C652-4616-B3F5-967D0CDBDF17}" destId="{02F98171-5E0E-4657-A334-291019F2375B}" srcOrd="0" destOrd="0" presId="urn:microsoft.com/office/officeart/2005/8/layout/pyramid4"/>
    <dgm:cxn modelId="{3FC04AC8-14C0-4411-A3DF-847379DE8261}" type="presOf" srcId="{1949E0E4-57DE-4EF8-AFB5-EB2A4DEE1D5E}" destId="{3095F801-8842-42E7-BDD8-41655FD05FA9}" srcOrd="0" destOrd="0" presId="urn:microsoft.com/office/officeart/2005/8/layout/pyramid4"/>
    <dgm:cxn modelId="{4CAB7564-5FFA-4668-98D2-63A23DFDE0BD}" type="presOf" srcId="{F1A524DA-6A5F-42D5-B992-DDC60956DB56}" destId="{C2358290-1813-4979-94A5-CBBA91472B6E}" srcOrd="0" destOrd="0" presId="urn:microsoft.com/office/officeart/2005/8/layout/pyramid4"/>
    <dgm:cxn modelId="{A8D34563-1BD4-4864-9CE3-36E828DC329F}" srcId="{F1A524DA-6A5F-42D5-B992-DDC60956DB56}" destId="{CB6B5890-B34A-4E2D-8069-63B20553C2E9}" srcOrd="1" destOrd="0" parTransId="{911EEB62-2655-4F06-98A2-903BD87CA832}" sibTransId="{12FB3961-EA1E-4E92-94A1-AC6BF5A4B2F1}"/>
    <dgm:cxn modelId="{51F9FD65-04A6-4C48-A450-8B9D02962C1A}" srcId="{F1A524DA-6A5F-42D5-B992-DDC60956DB56}" destId="{F2A2F74A-C652-4616-B3F5-967D0CDBDF17}" srcOrd="3" destOrd="0" parTransId="{068279F5-79AE-4722-81C8-65957388D6CC}" sibTransId="{D61D22BE-0394-4C6C-9992-EDB915501D44}"/>
    <dgm:cxn modelId="{1583843A-C3F7-449A-B85A-4CFA0B2A5AF6}" srcId="{F1A524DA-6A5F-42D5-B992-DDC60956DB56}" destId="{1949E0E4-57DE-4EF8-AFB5-EB2A4DEE1D5E}" srcOrd="2" destOrd="0" parTransId="{E5B07CAD-EAE6-4FDD-AF03-126837493FD4}" sibTransId="{EC755686-933E-446A-BD86-5093B3807B36}"/>
    <dgm:cxn modelId="{0D924980-D8A9-4C02-9A2B-ED8AA74F1C62}" srcId="{F1A524DA-6A5F-42D5-B992-DDC60956DB56}" destId="{065EA933-F178-4235-B386-766446D1C9C2}" srcOrd="0" destOrd="0" parTransId="{C8683DD5-D65F-472C-A2DA-3F9574754F1F}" sibTransId="{483FDF48-D784-4693-92BF-BC8A6E1F6491}"/>
    <dgm:cxn modelId="{080C02B2-B306-4F5C-BF8A-6F7E5B25FD88}" type="presOf" srcId="{CB6B5890-B34A-4E2D-8069-63B20553C2E9}" destId="{EA3D0EF1-1EBC-4D5E-BB12-AFD1640B52B8}" srcOrd="0" destOrd="0" presId="urn:microsoft.com/office/officeart/2005/8/layout/pyramid4"/>
    <dgm:cxn modelId="{1E0D238F-055B-4905-A3BE-0C8C38FEF37F}" type="presOf" srcId="{065EA933-F178-4235-B386-766446D1C9C2}" destId="{C762B21F-5FA6-4CFA-8AF9-BF3763937A6D}" srcOrd="0" destOrd="0" presId="urn:microsoft.com/office/officeart/2005/8/layout/pyramid4"/>
    <dgm:cxn modelId="{6737B7DA-94D7-4C1D-8A34-24AE904D9E81}" type="presParOf" srcId="{C2358290-1813-4979-94A5-CBBA91472B6E}" destId="{C762B21F-5FA6-4CFA-8AF9-BF3763937A6D}" srcOrd="0" destOrd="0" presId="urn:microsoft.com/office/officeart/2005/8/layout/pyramid4"/>
    <dgm:cxn modelId="{0FBBCA03-D9D8-49E2-B1CC-8AF99A1DDDDA}" type="presParOf" srcId="{C2358290-1813-4979-94A5-CBBA91472B6E}" destId="{EA3D0EF1-1EBC-4D5E-BB12-AFD1640B52B8}" srcOrd="1" destOrd="0" presId="urn:microsoft.com/office/officeart/2005/8/layout/pyramid4"/>
    <dgm:cxn modelId="{B5BCCB1E-41F5-4866-92CF-4307A9B1B01F}" type="presParOf" srcId="{C2358290-1813-4979-94A5-CBBA91472B6E}" destId="{3095F801-8842-42E7-BDD8-41655FD05FA9}" srcOrd="2" destOrd="0" presId="urn:microsoft.com/office/officeart/2005/8/layout/pyramid4"/>
    <dgm:cxn modelId="{B8986747-875A-4A94-B75C-2FDC7A88BBA6}" type="presParOf" srcId="{C2358290-1813-4979-94A5-CBBA91472B6E}" destId="{02F98171-5E0E-4657-A334-291019F2375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524DA-6A5F-42D5-B992-DDC60956DB5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65EA933-F178-4235-B386-766446D1C9C2}">
      <dgm:prSet phldrT="[Tekst]" custT="1"/>
      <dgm:spPr/>
      <dgm:t>
        <a:bodyPr/>
        <a:lstStyle/>
        <a:p>
          <a:r>
            <a:rPr lang="nb-NO" sz="1800" dirty="0" smtClean="0"/>
            <a:t>Bosted</a:t>
          </a:r>
          <a:endParaRPr lang="nb-NO" sz="1800" dirty="0"/>
        </a:p>
      </dgm:t>
    </dgm:pt>
    <dgm:pt modelId="{C8683DD5-D65F-472C-A2DA-3F9574754F1F}" type="parTrans" cxnId="{0D924980-D8A9-4C02-9A2B-ED8AA74F1C62}">
      <dgm:prSet/>
      <dgm:spPr/>
      <dgm:t>
        <a:bodyPr/>
        <a:lstStyle/>
        <a:p>
          <a:endParaRPr lang="nb-NO"/>
        </a:p>
      </dgm:t>
    </dgm:pt>
    <dgm:pt modelId="{483FDF48-D784-4693-92BF-BC8A6E1F6491}" type="sibTrans" cxnId="{0D924980-D8A9-4C02-9A2B-ED8AA74F1C62}">
      <dgm:prSet/>
      <dgm:spPr/>
      <dgm:t>
        <a:bodyPr/>
        <a:lstStyle/>
        <a:p>
          <a:endParaRPr lang="nb-NO"/>
        </a:p>
      </dgm:t>
    </dgm:pt>
    <dgm:pt modelId="{CB6B5890-B34A-4E2D-8069-63B20553C2E9}">
      <dgm:prSet phldrT="[Tekst]" custT="1"/>
      <dgm:spPr>
        <a:solidFill>
          <a:srgbClr val="C00000"/>
        </a:solidFill>
      </dgm:spPr>
      <dgm:t>
        <a:bodyPr/>
        <a:lstStyle/>
        <a:p>
          <a:r>
            <a:rPr lang="nb-NO" sz="1800" dirty="0" smtClean="0"/>
            <a:t>Bedrift</a:t>
          </a:r>
          <a:endParaRPr lang="nb-NO" sz="1800" dirty="0"/>
        </a:p>
      </dgm:t>
    </dgm:pt>
    <dgm:pt modelId="{911EEB62-2655-4F06-98A2-903BD87CA832}" type="parTrans" cxnId="{A8D34563-1BD4-4864-9CE3-36E828DC329F}">
      <dgm:prSet/>
      <dgm:spPr/>
      <dgm:t>
        <a:bodyPr/>
        <a:lstStyle/>
        <a:p>
          <a:endParaRPr lang="nb-NO"/>
        </a:p>
      </dgm:t>
    </dgm:pt>
    <dgm:pt modelId="{12FB3961-EA1E-4E92-94A1-AC6BF5A4B2F1}" type="sibTrans" cxnId="{A8D34563-1BD4-4864-9CE3-36E828DC329F}">
      <dgm:prSet/>
      <dgm:spPr/>
      <dgm:t>
        <a:bodyPr/>
        <a:lstStyle/>
        <a:p>
          <a:endParaRPr lang="nb-NO"/>
        </a:p>
      </dgm:t>
    </dgm:pt>
    <dgm:pt modelId="{1949E0E4-57DE-4EF8-AFB5-EB2A4DEE1D5E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b-NO" sz="1800" dirty="0" err="1" smtClean="0"/>
            <a:t>Attrak-tivitet</a:t>
          </a:r>
          <a:endParaRPr lang="nb-NO" sz="1800" dirty="0"/>
        </a:p>
      </dgm:t>
    </dgm:pt>
    <dgm:pt modelId="{E5B07CAD-EAE6-4FDD-AF03-126837493FD4}" type="parTrans" cxnId="{1583843A-C3F7-449A-B85A-4CFA0B2A5AF6}">
      <dgm:prSet/>
      <dgm:spPr/>
      <dgm:t>
        <a:bodyPr/>
        <a:lstStyle/>
        <a:p>
          <a:endParaRPr lang="nb-NO"/>
        </a:p>
      </dgm:t>
    </dgm:pt>
    <dgm:pt modelId="{EC755686-933E-446A-BD86-5093B3807B36}" type="sibTrans" cxnId="{1583843A-C3F7-449A-B85A-4CFA0B2A5AF6}">
      <dgm:prSet/>
      <dgm:spPr/>
      <dgm:t>
        <a:bodyPr/>
        <a:lstStyle/>
        <a:p>
          <a:endParaRPr lang="nb-NO"/>
        </a:p>
      </dgm:t>
    </dgm:pt>
    <dgm:pt modelId="{F2A2F74A-C652-4616-B3F5-967D0CDBDF1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800" dirty="0" smtClean="0"/>
            <a:t>Besøk</a:t>
          </a:r>
          <a:endParaRPr lang="nb-NO" sz="1800" dirty="0"/>
        </a:p>
      </dgm:t>
    </dgm:pt>
    <dgm:pt modelId="{068279F5-79AE-4722-81C8-65957388D6CC}" type="parTrans" cxnId="{51F9FD65-04A6-4C48-A450-8B9D02962C1A}">
      <dgm:prSet/>
      <dgm:spPr/>
      <dgm:t>
        <a:bodyPr/>
        <a:lstStyle/>
        <a:p>
          <a:endParaRPr lang="nb-NO"/>
        </a:p>
      </dgm:t>
    </dgm:pt>
    <dgm:pt modelId="{D61D22BE-0394-4C6C-9992-EDB915501D44}" type="sibTrans" cxnId="{51F9FD65-04A6-4C48-A450-8B9D02962C1A}">
      <dgm:prSet/>
      <dgm:spPr/>
      <dgm:t>
        <a:bodyPr/>
        <a:lstStyle/>
        <a:p>
          <a:endParaRPr lang="nb-NO"/>
        </a:p>
      </dgm:t>
    </dgm:pt>
    <dgm:pt modelId="{C2358290-1813-4979-94A5-CBBA91472B6E}" type="pres">
      <dgm:prSet presAssocID="{F1A524DA-6A5F-42D5-B992-DDC60956DB5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762B21F-5FA6-4CFA-8AF9-BF3763937A6D}" type="pres">
      <dgm:prSet presAssocID="{F1A524DA-6A5F-42D5-B992-DDC60956DB5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A3D0EF1-1EBC-4D5E-BB12-AFD1640B52B8}" type="pres">
      <dgm:prSet presAssocID="{F1A524DA-6A5F-42D5-B992-DDC60956DB5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95F801-8842-42E7-BDD8-41655FD05FA9}" type="pres">
      <dgm:prSet presAssocID="{F1A524DA-6A5F-42D5-B992-DDC60956DB5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F98171-5E0E-4657-A334-291019F2375B}" type="pres">
      <dgm:prSet presAssocID="{F1A524DA-6A5F-42D5-B992-DDC60956DB5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2EFB0EB-1610-4529-89E8-DFA74C662DDD}" type="presOf" srcId="{F1A524DA-6A5F-42D5-B992-DDC60956DB56}" destId="{C2358290-1813-4979-94A5-CBBA91472B6E}" srcOrd="0" destOrd="0" presId="urn:microsoft.com/office/officeart/2005/8/layout/pyramid4"/>
    <dgm:cxn modelId="{A8D34563-1BD4-4864-9CE3-36E828DC329F}" srcId="{F1A524DA-6A5F-42D5-B992-DDC60956DB56}" destId="{CB6B5890-B34A-4E2D-8069-63B20553C2E9}" srcOrd="1" destOrd="0" parTransId="{911EEB62-2655-4F06-98A2-903BD87CA832}" sibTransId="{12FB3961-EA1E-4E92-94A1-AC6BF5A4B2F1}"/>
    <dgm:cxn modelId="{51F9FD65-04A6-4C48-A450-8B9D02962C1A}" srcId="{F1A524DA-6A5F-42D5-B992-DDC60956DB56}" destId="{F2A2F74A-C652-4616-B3F5-967D0CDBDF17}" srcOrd="3" destOrd="0" parTransId="{068279F5-79AE-4722-81C8-65957388D6CC}" sibTransId="{D61D22BE-0394-4C6C-9992-EDB915501D44}"/>
    <dgm:cxn modelId="{6CBF47FA-172A-4738-9517-FA6D1221F9EF}" type="presOf" srcId="{065EA933-F178-4235-B386-766446D1C9C2}" destId="{C762B21F-5FA6-4CFA-8AF9-BF3763937A6D}" srcOrd="0" destOrd="0" presId="urn:microsoft.com/office/officeart/2005/8/layout/pyramid4"/>
    <dgm:cxn modelId="{0E2F3E76-23D6-4A8E-9B30-60B8F73A5FCF}" type="presOf" srcId="{F2A2F74A-C652-4616-B3F5-967D0CDBDF17}" destId="{02F98171-5E0E-4657-A334-291019F2375B}" srcOrd="0" destOrd="0" presId="urn:microsoft.com/office/officeart/2005/8/layout/pyramid4"/>
    <dgm:cxn modelId="{C3F13802-DB3A-4C0B-82AB-2AFD6866230E}" type="presOf" srcId="{1949E0E4-57DE-4EF8-AFB5-EB2A4DEE1D5E}" destId="{3095F801-8842-42E7-BDD8-41655FD05FA9}" srcOrd="0" destOrd="0" presId="urn:microsoft.com/office/officeart/2005/8/layout/pyramid4"/>
    <dgm:cxn modelId="{0D924980-D8A9-4C02-9A2B-ED8AA74F1C62}" srcId="{F1A524DA-6A5F-42D5-B992-DDC60956DB56}" destId="{065EA933-F178-4235-B386-766446D1C9C2}" srcOrd="0" destOrd="0" parTransId="{C8683DD5-D65F-472C-A2DA-3F9574754F1F}" sibTransId="{483FDF48-D784-4693-92BF-BC8A6E1F6491}"/>
    <dgm:cxn modelId="{1583843A-C3F7-449A-B85A-4CFA0B2A5AF6}" srcId="{F1A524DA-6A5F-42D5-B992-DDC60956DB56}" destId="{1949E0E4-57DE-4EF8-AFB5-EB2A4DEE1D5E}" srcOrd="2" destOrd="0" parTransId="{E5B07CAD-EAE6-4FDD-AF03-126837493FD4}" sibTransId="{EC755686-933E-446A-BD86-5093B3807B36}"/>
    <dgm:cxn modelId="{212C8A54-A0A6-446C-A4D9-BF52A5174570}" type="presOf" srcId="{CB6B5890-B34A-4E2D-8069-63B20553C2E9}" destId="{EA3D0EF1-1EBC-4D5E-BB12-AFD1640B52B8}" srcOrd="0" destOrd="0" presId="urn:microsoft.com/office/officeart/2005/8/layout/pyramid4"/>
    <dgm:cxn modelId="{B3DD199E-F48A-4B07-8BC2-F9AACDB20B00}" type="presParOf" srcId="{C2358290-1813-4979-94A5-CBBA91472B6E}" destId="{C762B21F-5FA6-4CFA-8AF9-BF3763937A6D}" srcOrd="0" destOrd="0" presId="urn:microsoft.com/office/officeart/2005/8/layout/pyramid4"/>
    <dgm:cxn modelId="{ECC9687F-BFF0-4207-A336-16BBFE31CE70}" type="presParOf" srcId="{C2358290-1813-4979-94A5-CBBA91472B6E}" destId="{EA3D0EF1-1EBC-4D5E-BB12-AFD1640B52B8}" srcOrd="1" destOrd="0" presId="urn:microsoft.com/office/officeart/2005/8/layout/pyramid4"/>
    <dgm:cxn modelId="{1F4E6DF5-74CC-46C8-9CF7-841DA90177EE}" type="presParOf" srcId="{C2358290-1813-4979-94A5-CBBA91472B6E}" destId="{3095F801-8842-42E7-BDD8-41655FD05FA9}" srcOrd="2" destOrd="0" presId="urn:microsoft.com/office/officeart/2005/8/layout/pyramid4"/>
    <dgm:cxn modelId="{187AF780-F443-43C9-B7BC-5F70F254E6A3}" type="presParOf" srcId="{C2358290-1813-4979-94A5-CBBA91472B6E}" destId="{02F98171-5E0E-4657-A334-291019F2375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B21F-5FA6-4CFA-8AF9-BF3763937A6D}">
      <dsp:nvSpPr>
        <dsp:cNvPr id="0" name=""/>
        <dsp:cNvSpPr/>
      </dsp:nvSpPr>
      <dsp:spPr>
        <a:xfrm>
          <a:off x="879310" y="0"/>
          <a:ext cx="1594179" cy="15941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Bosted</a:t>
          </a:r>
          <a:endParaRPr lang="nb-NO" sz="1800" kern="1200" dirty="0"/>
        </a:p>
      </dsp:txBody>
      <dsp:txXfrm>
        <a:off x="1277855" y="797090"/>
        <a:ext cx="797089" cy="797089"/>
      </dsp:txXfrm>
    </dsp:sp>
    <dsp:sp modelId="{EA3D0EF1-1EBC-4D5E-BB12-AFD1640B52B8}">
      <dsp:nvSpPr>
        <dsp:cNvPr id="0" name=""/>
        <dsp:cNvSpPr/>
      </dsp:nvSpPr>
      <dsp:spPr>
        <a:xfrm>
          <a:off x="82221" y="1594179"/>
          <a:ext cx="1594179" cy="1594179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Bedrift</a:t>
          </a:r>
          <a:endParaRPr lang="nb-NO" sz="1800" kern="1200" dirty="0"/>
        </a:p>
      </dsp:txBody>
      <dsp:txXfrm>
        <a:off x="480766" y="2391269"/>
        <a:ext cx="797089" cy="797089"/>
      </dsp:txXfrm>
    </dsp:sp>
    <dsp:sp modelId="{3095F801-8842-42E7-BDD8-41655FD05FA9}">
      <dsp:nvSpPr>
        <dsp:cNvPr id="0" name=""/>
        <dsp:cNvSpPr/>
      </dsp:nvSpPr>
      <dsp:spPr>
        <a:xfrm rot="10800000">
          <a:off x="879310" y="1594179"/>
          <a:ext cx="1594179" cy="1594179"/>
        </a:xfrm>
        <a:prstGeom prst="triangl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/>
            <a:t>Attrak-tivitet</a:t>
          </a:r>
          <a:endParaRPr lang="nb-NO" sz="1800" kern="1200" dirty="0"/>
        </a:p>
      </dsp:txBody>
      <dsp:txXfrm rot="10800000">
        <a:off x="1277855" y="1594179"/>
        <a:ext cx="797089" cy="797089"/>
      </dsp:txXfrm>
    </dsp:sp>
    <dsp:sp modelId="{02F98171-5E0E-4657-A334-291019F2375B}">
      <dsp:nvSpPr>
        <dsp:cNvPr id="0" name=""/>
        <dsp:cNvSpPr/>
      </dsp:nvSpPr>
      <dsp:spPr>
        <a:xfrm>
          <a:off x="1676400" y="1594179"/>
          <a:ext cx="1594179" cy="1594179"/>
        </a:xfrm>
        <a:prstGeom prst="triangl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Besøk</a:t>
          </a:r>
          <a:endParaRPr lang="nb-NO" sz="1800" kern="1200" dirty="0"/>
        </a:p>
      </dsp:txBody>
      <dsp:txXfrm>
        <a:off x="2074945" y="2391269"/>
        <a:ext cx="797089" cy="797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B21F-5FA6-4CFA-8AF9-BF3763937A6D}">
      <dsp:nvSpPr>
        <dsp:cNvPr id="0" name=""/>
        <dsp:cNvSpPr/>
      </dsp:nvSpPr>
      <dsp:spPr>
        <a:xfrm>
          <a:off x="988054" y="0"/>
          <a:ext cx="1594179" cy="15941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Bosted</a:t>
          </a:r>
          <a:endParaRPr lang="nb-NO" sz="1800" kern="1200" dirty="0"/>
        </a:p>
      </dsp:txBody>
      <dsp:txXfrm>
        <a:off x="1386599" y="797090"/>
        <a:ext cx="797089" cy="797089"/>
      </dsp:txXfrm>
    </dsp:sp>
    <dsp:sp modelId="{EA3D0EF1-1EBC-4D5E-BB12-AFD1640B52B8}">
      <dsp:nvSpPr>
        <dsp:cNvPr id="0" name=""/>
        <dsp:cNvSpPr/>
      </dsp:nvSpPr>
      <dsp:spPr>
        <a:xfrm>
          <a:off x="190965" y="1594179"/>
          <a:ext cx="1594179" cy="1594179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Bedrift</a:t>
          </a:r>
          <a:endParaRPr lang="nb-NO" sz="1800" kern="1200" dirty="0"/>
        </a:p>
      </dsp:txBody>
      <dsp:txXfrm>
        <a:off x="589510" y="2391269"/>
        <a:ext cx="797089" cy="797089"/>
      </dsp:txXfrm>
    </dsp:sp>
    <dsp:sp modelId="{3095F801-8842-42E7-BDD8-41655FD05FA9}">
      <dsp:nvSpPr>
        <dsp:cNvPr id="0" name=""/>
        <dsp:cNvSpPr/>
      </dsp:nvSpPr>
      <dsp:spPr>
        <a:xfrm rot="10800000">
          <a:off x="988054" y="1594179"/>
          <a:ext cx="1594179" cy="1594179"/>
        </a:xfrm>
        <a:prstGeom prst="triangl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/>
            <a:t>Attrak-tivitet</a:t>
          </a:r>
          <a:endParaRPr lang="nb-NO" sz="1800" kern="1200" dirty="0"/>
        </a:p>
      </dsp:txBody>
      <dsp:txXfrm rot="10800000">
        <a:off x="1386599" y="1594179"/>
        <a:ext cx="797089" cy="797089"/>
      </dsp:txXfrm>
    </dsp:sp>
    <dsp:sp modelId="{02F98171-5E0E-4657-A334-291019F2375B}">
      <dsp:nvSpPr>
        <dsp:cNvPr id="0" name=""/>
        <dsp:cNvSpPr/>
      </dsp:nvSpPr>
      <dsp:spPr>
        <a:xfrm>
          <a:off x="1785144" y="1594179"/>
          <a:ext cx="1594179" cy="1594179"/>
        </a:xfrm>
        <a:prstGeom prst="triangl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Besøk</a:t>
          </a:r>
          <a:endParaRPr lang="nb-NO" sz="1800" kern="1200" dirty="0"/>
        </a:p>
      </dsp:txBody>
      <dsp:txXfrm>
        <a:off x="2183689" y="2391269"/>
        <a:ext cx="797089" cy="797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62F9-7DA6-4B9D-A35C-D3E489BAC818}" type="datetimeFigureOut">
              <a:rPr lang="nb-NO" smtClean="0"/>
              <a:t>03.02.2016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24220-02C0-492C-9BEC-D083A24DBE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7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9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3349303Medium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35287"/>
          <a:stretch/>
        </p:blipFill>
        <p:spPr>
          <a:xfrm>
            <a:off x="185739" y="3645026"/>
            <a:ext cx="8792114" cy="30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8287624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Picture 8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0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jett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8" y="0"/>
            <a:ext cx="9172211" cy="6873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Picture 7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3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9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3349303Med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9144000" cy="61167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9" y="4509122"/>
            <a:ext cx="8785225" cy="2180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sk_i_ha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0"/>
          <a:stretch/>
        </p:blipFill>
        <p:spPr>
          <a:xfrm>
            <a:off x="-12411" y="-1"/>
            <a:ext cx="9156412" cy="6858001"/>
          </a:xfrm>
          <a:prstGeom prst="rect">
            <a:avLst/>
          </a:prstGeom>
        </p:spPr>
      </p:pic>
      <p:pic>
        <p:nvPicPr>
          <p:cNvPr id="5" name="Picture 4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2"/>
            <a:ext cx="2895599" cy="50883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062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marksforsking_illustrasjon_tapet_A4_CMY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3061" r="10304" b="50741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7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A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2564906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4088904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672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85739" y="349250"/>
            <a:ext cx="8785225" cy="4762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C9835A1-0337-2240-8C9A-FF58F5375B0E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532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9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FC140DD-4FFA-E643-A78D-EEBAEB9976AD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2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9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493200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7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B370C1B1-1EDE-0B45-A0A7-EECA811F264E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06902"/>
            <a:ext cx="8534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34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FD573C5-C142-624A-A180-C17F75E1BBA0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716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9837"/>
          <a:stretch/>
        </p:blipFill>
        <p:spPr>
          <a:xfrm>
            <a:off x="4580467" y="3645026"/>
            <a:ext cx="4394546" cy="3035545"/>
          </a:xfrm>
          <a:prstGeom prst="rect">
            <a:avLst/>
          </a:prstGeom>
        </p:spPr>
      </p:pic>
      <p:pic>
        <p:nvPicPr>
          <p:cNvPr id="13" name="Picture 12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9837"/>
          <a:stretch/>
        </p:blipFill>
        <p:spPr>
          <a:xfrm flipH="1">
            <a:off x="186268" y="3645026"/>
            <a:ext cx="4394546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9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0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5739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06902"/>
            <a:ext cx="8534400" cy="1362075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34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Picture 5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9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9" y="349250"/>
            <a:ext cx="8785225" cy="4762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7BE8EC7-631D-8F41-B92F-235875FC55BC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616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9" y="349250"/>
            <a:ext cx="8785225" cy="4762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1C7F1DE-925B-3540-AEE0-87A2E4D9DEB4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75164" y="0"/>
            <a:ext cx="46688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2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5739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2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2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88F037E-A010-3E40-B1FF-70221B2C3A94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10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97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6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85739" y="349250"/>
            <a:ext cx="8785225" cy="4762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552CAD3-AF2E-DA47-A1AC-54BA44A9E08B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408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5739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6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174875"/>
            <a:ext cx="4041775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5B2F0DB-8FE7-2341-85FD-9A889523D5EC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4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85739" y="349250"/>
            <a:ext cx="8785225" cy="4762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E78DB5C-A09A-FC4C-946D-C1323F342C8F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17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9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303BA8C-3451-0341-AF01-8872AC41FCE2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2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9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3200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7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B97151A-3AF4-5E41-8C6B-6022D77AA054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22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ACC8793-19FA-024B-BC93-3F8EC2B1317E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045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 b="8030"/>
          <a:stretch/>
        </p:blipFill>
        <p:spPr>
          <a:xfrm flipH="1">
            <a:off x="4579938" y="3645026"/>
            <a:ext cx="4394730" cy="3035545"/>
          </a:xfrm>
          <a:prstGeom prst="rect">
            <a:avLst/>
          </a:prstGeom>
        </p:spPr>
      </p:pic>
      <p:pic>
        <p:nvPicPr>
          <p:cNvPr id="14" name="Picture 1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 b="8030"/>
          <a:stretch/>
        </p:blipFill>
        <p:spPr>
          <a:xfrm>
            <a:off x="185738" y="3645026"/>
            <a:ext cx="4394730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9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7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24602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/>
          <a:lstStyle/>
          <a:p>
            <a:fld id="{E150E6D8-4E2F-9049-B66F-2E2F7E25868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7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26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89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84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77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04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5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7" name="Picture 16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"/>
          <a:stretch/>
        </p:blipFill>
        <p:spPr>
          <a:xfrm flipH="1">
            <a:off x="4571471" y="3645024"/>
            <a:ext cx="4394201" cy="3035546"/>
          </a:xfrm>
          <a:prstGeom prst="rect">
            <a:avLst/>
          </a:prstGeom>
        </p:spPr>
      </p:pic>
      <p:pic>
        <p:nvPicPr>
          <p:cNvPr id="12" name="Picture 11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"/>
          <a:stretch/>
        </p:blipFill>
        <p:spPr>
          <a:xfrm>
            <a:off x="185738" y="3645024"/>
            <a:ext cx="4394201" cy="303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9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33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02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7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3349303Medium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35287"/>
          <a:stretch/>
        </p:blipFill>
        <p:spPr>
          <a:xfrm>
            <a:off x="185738" y="3645024"/>
            <a:ext cx="8792114" cy="30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4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9837"/>
          <a:stretch/>
        </p:blipFill>
        <p:spPr>
          <a:xfrm>
            <a:off x="4483100" y="3645024"/>
            <a:ext cx="4491913" cy="3035545"/>
          </a:xfrm>
          <a:prstGeom prst="rect">
            <a:avLst/>
          </a:prstGeom>
        </p:spPr>
      </p:pic>
      <p:pic>
        <p:nvPicPr>
          <p:cNvPr id="13" name="Picture 12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9837"/>
          <a:stretch/>
        </p:blipFill>
        <p:spPr>
          <a:xfrm flipH="1">
            <a:off x="186267" y="3645024"/>
            <a:ext cx="4394546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69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-1129" b="8030"/>
          <a:stretch/>
        </p:blipFill>
        <p:spPr>
          <a:xfrm>
            <a:off x="185738" y="3645024"/>
            <a:ext cx="4487862" cy="3035545"/>
          </a:xfrm>
          <a:prstGeom prst="rect">
            <a:avLst/>
          </a:prstGeom>
        </p:spPr>
      </p:pic>
      <p:pic>
        <p:nvPicPr>
          <p:cNvPr id="15" name="Picture 14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 b="8030"/>
          <a:stretch/>
        </p:blipFill>
        <p:spPr>
          <a:xfrm flipH="1">
            <a:off x="4579938" y="3645024"/>
            <a:ext cx="4394730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01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7823"/>
          <a:stretch/>
        </p:blipFill>
        <p:spPr>
          <a:xfrm>
            <a:off x="185737" y="3645024"/>
            <a:ext cx="4500563" cy="3035546"/>
          </a:xfrm>
          <a:prstGeom prst="rect">
            <a:avLst/>
          </a:prstGeom>
        </p:spPr>
      </p:pic>
      <p:pic>
        <p:nvPicPr>
          <p:cNvPr id="17" name="Picture 16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"/>
          <a:stretch/>
        </p:blipFill>
        <p:spPr>
          <a:xfrm flipH="1">
            <a:off x="4571470" y="3645024"/>
            <a:ext cx="4394201" cy="303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75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3" b="7756"/>
          <a:stretch/>
        </p:blipFill>
        <p:spPr>
          <a:xfrm flipH="1">
            <a:off x="185736" y="3645023"/>
            <a:ext cx="4513263" cy="3035547"/>
          </a:xfrm>
          <a:prstGeom prst="rect">
            <a:avLst/>
          </a:prstGeom>
        </p:spPr>
      </p:pic>
      <p:pic>
        <p:nvPicPr>
          <p:cNvPr id="13" name="Picture 12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4570286" y="3645023"/>
            <a:ext cx="4394202" cy="3037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70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P104013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 b="8087"/>
          <a:stretch/>
        </p:blipFill>
        <p:spPr>
          <a:xfrm>
            <a:off x="169464" y="3645022"/>
            <a:ext cx="8795024" cy="303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89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A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4013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2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4570286" y="3645023"/>
            <a:ext cx="4394202" cy="3037742"/>
          </a:xfrm>
          <a:prstGeom prst="rect">
            <a:avLst/>
          </a:prstGeom>
        </p:spPr>
      </p:pic>
      <p:pic>
        <p:nvPicPr>
          <p:cNvPr id="15" name="Picture 14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 flipH="1">
            <a:off x="185738" y="3645025"/>
            <a:ext cx="4391025" cy="303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9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9" y="1141412"/>
            <a:ext cx="8785225" cy="1588"/>
          </a:xfrm>
          <a:prstGeom prst="line">
            <a:avLst/>
          </a:prstGeom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21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8287624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Picture 8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1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" y="-1"/>
            <a:ext cx="9152219" cy="6858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4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5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3085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/>
          <a:stretch/>
        </p:blipFill>
        <p:spPr>
          <a:xfrm>
            <a:off x="0" y="-1"/>
            <a:ext cx="9144000" cy="686744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3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sk_i_ha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4" r="20446"/>
          <a:stretch/>
        </p:blipFill>
        <p:spPr>
          <a:xfrm>
            <a:off x="-12411" y="-1"/>
            <a:ext cx="9156412" cy="6858001"/>
          </a:xfrm>
          <a:prstGeom prst="rect">
            <a:avLst/>
          </a:prstGeom>
        </p:spPr>
      </p:pic>
      <p:pic>
        <p:nvPicPr>
          <p:cNvPr id="5" name="Picture 4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56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jett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" y="0"/>
            <a:ext cx="9172211" cy="6873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Picture 7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3349303Med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9144000" cy="61167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4509120"/>
            <a:ext cx="8785225" cy="2180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" y="-1"/>
            <a:ext cx="9152219" cy="6858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3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6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marksforsking_illustrasjon_tapet_A4_CMY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3061" r="10304" b="50741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6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1601"/>
            <a:ext cx="7416824" cy="42176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9CBA72"/>
              </a:buClr>
              <a:buNone/>
              <a:defRPr sz="2400" i="1">
                <a:solidFill>
                  <a:srgbClr val="9CBA72"/>
                </a:solidFill>
                <a:latin typeface="Georgia"/>
                <a:cs typeface="Georgia"/>
              </a:defRPr>
            </a:lvl1pPr>
            <a:lvl2pPr marL="457200" indent="0" algn="ctr">
              <a:buClr>
                <a:srgbClr val="9CBA72"/>
              </a:buClr>
              <a:buNone/>
              <a:defRPr/>
            </a:lvl2pPr>
            <a:lvl3pPr marL="914400" indent="0" algn="ctr">
              <a:buClr>
                <a:srgbClr val="9CBA72"/>
              </a:buClr>
              <a:buNone/>
              <a:defRPr/>
            </a:lvl3pPr>
            <a:lvl4pPr marL="1371600" indent="0" algn="ctr">
              <a:buClr>
                <a:srgbClr val="9CBA72"/>
              </a:buClr>
              <a:buNone/>
              <a:defRPr/>
            </a:lvl4pPr>
            <a:lvl5pPr marL="1828800" indent="0" algn="ctr">
              <a:buClr>
                <a:srgbClr val="9CBA72"/>
              </a:buCl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00454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9145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29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64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958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5019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10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33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2242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27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008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3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3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77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463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0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3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5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/>
          <a:stretch/>
        </p:blipFill>
        <p:spPr>
          <a:xfrm>
            <a:off x="0" y="-1"/>
            <a:ext cx="9144000" cy="686744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9" y="3679828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2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6" y="399883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6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image" Target="../media/image9.emf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1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9" name="Rectangle 8"/>
          <p:cNvSpPr/>
          <p:nvPr/>
        </p:nvSpPr>
        <p:spPr>
          <a:xfrm>
            <a:off x="185739" y="6324600"/>
            <a:ext cx="8785225" cy="360362"/>
          </a:xfrm>
          <a:prstGeom prst="rect">
            <a:avLst/>
          </a:prstGeom>
          <a:solidFill>
            <a:srgbClr val="9CBA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0" y="6324601"/>
            <a:ext cx="838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72F32849-AFCB-0B4D-80BE-B8302AB9F825}" type="datetime1">
              <a:rPr lang="nb-NO" smtClean="0"/>
              <a:pPr defTabSz="457200"/>
              <a:t>03.02.2016</a:t>
            </a:fld>
            <a:endParaRPr lang="nb-NO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6324602"/>
            <a:ext cx="2438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93B41D18-1372-1445-86F4-9805F076F7AD}" type="slidenum">
              <a:rPr lang="nb-NO" smtClean="0"/>
              <a:pPr defTabSz="457200"/>
              <a:t>‹#›</a:t>
            </a:fld>
            <a:endParaRPr lang="nb-NO" dirty="0"/>
          </a:p>
        </p:txBody>
      </p:sp>
      <p:pic>
        <p:nvPicPr>
          <p:cNvPr id="13" name="Picture 12" descr="Telemarksforsking_logo_NEG_til_trykk.eps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2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»"/>
        <a:defRPr sz="1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1140-EA86-48AC-BF73-328E514AB4F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7D46-EE34-4D19-88F1-794CE126C0C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5738" y="6324600"/>
            <a:ext cx="87852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Telemarksforsking_logo_RGB_til_trykk.eps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55256" cy="255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3B41D18-1372-1445-86F4-9805F076F7AD}" type="slidenum">
              <a:rPr lang="nb-NO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nb-NO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344057" y="2329543"/>
            <a:ext cx="445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dirty="0" smtClean="0"/>
              <a:t>Sogn og Fjordane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26283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10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2790655"/>
              </p:ext>
            </p:extLst>
          </p:nvPr>
        </p:nvGraphicFramePr>
        <p:xfrm>
          <a:off x="4985657" y="0"/>
          <a:ext cx="4158343" cy="567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036457" y="5857322"/>
            <a:ext cx="376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Arbeidsplassvekst i privat sektor i fylkene fra 2009 til 2014.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-1" y="3007009"/>
            <a:ext cx="4303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Mange fylker har hatt nedgang i antall arbeidsplasser i næringslivet etter 2008.</a:t>
            </a:r>
          </a:p>
          <a:p>
            <a:endParaRPr lang="nb-NO" sz="2400" dirty="0"/>
          </a:p>
          <a:p>
            <a:r>
              <a:rPr lang="nb-NO" sz="2400" dirty="0" smtClean="0"/>
              <a:t>Bare litt nedgang i Sogn og Fjordane.</a:t>
            </a:r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-1" y="18708"/>
            <a:ext cx="246742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Arbeidsplasser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-1" y="822960"/>
            <a:ext cx="474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0070C0"/>
                </a:solidFill>
              </a:rPr>
              <a:t>Arbeidsplassutvikling i næringslivet i perioden 2009-2014.</a:t>
            </a:r>
            <a:endParaRPr lang="nb-NO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217886" y="4503487"/>
            <a:ext cx="371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Relativ arbeidsplassvekst i næringslivet</a:t>
            </a:r>
            <a:endParaRPr lang="nb-NO" i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3415" y="2077284"/>
            <a:ext cx="4695371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Relativ arbeidsplassvekst i næringslivet forteller om det har vært sterkere eller svakere vekst i næringslivet enn i resten av landet.</a:t>
            </a:r>
          </a:p>
          <a:p>
            <a:endParaRPr lang="nb-NO" sz="2000" dirty="0"/>
          </a:p>
          <a:p>
            <a:r>
              <a:rPr lang="nb-NO" sz="2000" dirty="0" smtClean="0"/>
              <a:t>Sogn og Fjordane har mange år med svært dårlig utvikling, og bare noen få år med god.</a:t>
            </a:r>
          </a:p>
          <a:p>
            <a:endParaRPr lang="nb-NO" sz="2000" dirty="0"/>
          </a:p>
          <a:p>
            <a:r>
              <a:rPr lang="nb-NO" sz="2000" dirty="0" smtClean="0"/>
              <a:t>2014 ble et år der veksten i næringslivet i fylket var nesten lik resten av landet.</a:t>
            </a:r>
          </a:p>
          <a:p>
            <a:endParaRPr lang="nb-NO" sz="2000" dirty="0"/>
          </a:p>
          <a:p>
            <a:r>
              <a:rPr lang="nb-NO" sz="2000" dirty="0" smtClean="0"/>
              <a:t>Relativ vekst i næringslivet vil være en sentralt mål for analysene av næringsattraktivitet.</a:t>
            </a:r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-1" y="18708"/>
            <a:ext cx="246742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Arbeidsplasser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95943" y="899179"/>
            <a:ext cx="423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Relativ arbeidsplassvekst næringsliv</a:t>
            </a:r>
            <a:endParaRPr lang="nb-NO" sz="2800" b="1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547004"/>
              </p:ext>
            </p:extLst>
          </p:nvPr>
        </p:nvGraphicFramePr>
        <p:xfrm>
          <a:off x="4920343" y="38517"/>
          <a:ext cx="4223657" cy="436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7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1517" y="5027229"/>
            <a:ext cx="371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Arbeidsplassutvikling indeksert</a:t>
            </a:r>
            <a:endParaRPr lang="nb-NO" i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322678" y="4750230"/>
            <a:ext cx="371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Lokaliseringskvotienter. Samme andel som landet =1.</a:t>
            </a:r>
            <a:endParaRPr lang="nb-NO" i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87085" y="5482382"/>
            <a:ext cx="43248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Sogn og Fjordane har sterk nedgang i basisnæringene. Vekst i de regionale næringene. Stagnasjon i besøksnæringene.</a:t>
            </a:r>
          </a:p>
          <a:p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819137" y="5482381"/>
            <a:ext cx="43248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Sogn og Fjordane har mye av bransjer som landbruk, fisk, gruver, prosessindustri og anna industri, overnatting og transport.</a:t>
            </a:r>
          </a:p>
          <a:p>
            <a:endParaRPr lang="nb-NO" dirty="0" smtClean="0"/>
          </a:p>
        </p:txBody>
      </p:sp>
      <p:sp>
        <p:nvSpPr>
          <p:cNvPr id="14" name="TekstSylinder 13"/>
          <p:cNvSpPr txBox="1"/>
          <p:nvPr/>
        </p:nvSpPr>
        <p:spPr>
          <a:xfrm>
            <a:off x="134256" y="691980"/>
            <a:ext cx="42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Næringstyper</a:t>
            </a:r>
            <a:endParaRPr lang="nb-NO" sz="2800" b="1" dirty="0"/>
          </a:p>
        </p:txBody>
      </p:sp>
      <p:graphicFrame>
        <p:nvGraphicFramePr>
          <p:cNvPr id="15" name="Chart 59"/>
          <p:cNvGraphicFramePr/>
          <p:nvPr>
            <p:extLst>
              <p:ext uri="{D42A27DB-BD31-4B8C-83A1-F6EECF244321}">
                <p14:modId xmlns:p14="http://schemas.microsoft.com/office/powerpoint/2010/main" val="1526144510"/>
              </p:ext>
            </p:extLst>
          </p:nvPr>
        </p:nvGraphicFramePr>
        <p:xfrm>
          <a:off x="58488" y="1288377"/>
          <a:ext cx="4353459" cy="365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54"/>
          <p:cNvGraphicFramePr/>
          <p:nvPr>
            <p:extLst>
              <p:ext uri="{D42A27DB-BD31-4B8C-83A1-F6EECF244321}">
                <p14:modId xmlns:p14="http://schemas.microsoft.com/office/powerpoint/2010/main" val="1554407093"/>
              </p:ext>
            </p:extLst>
          </p:nvPr>
        </p:nvGraphicFramePr>
        <p:xfrm>
          <a:off x="5147187" y="0"/>
          <a:ext cx="3996813" cy="475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Sylinder 16"/>
          <p:cNvSpPr txBox="1"/>
          <p:nvPr/>
        </p:nvSpPr>
        <p:spPr>
          <a:xfrm>
            <a:off x="-1" y="18708"/>
            <a:ext cx="246742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Arbeidsplasser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13</a:t>
            </a:fld>
            <a:endParaRPr lang="nb-NO"/>
          </a:p>
        </p:txBody>
      </p:sp>
      <p:graphicFrame>
        <p:nvGraphicFramePr>
          <p:cNvPr id="5" name="Chart 16"/>
          <p:cNvGraphicFramePr/>
          <p:nvPr>
            <p:extLst>
              <p:ext uri="{D42A27DB-BD31-4B8C-83A1-F6EECF244321}">
                <p14:modId xmlns:p14="http://schemas.microsoft.com/office/powerpoint/2010/main" val="204939894"/>
              </p:ext>
            </p:extLst>
          </p:nvPr>
        </p:nvGraphicFramePr>
        <p:xfrm>
          <a:off x="4245429" y="0"/>
          <a:ext cx="489857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0" y="812800"/>
            <a:ext cx="43615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Verdiskaping er et mål for de verdier en bedrift skaper, og som kan fordeles til ansatte, eiere, </a:t>
            </a:r>
            <a:r>
              <a:rPr lang="nb-NO" sz="2000" dirty="0" err="1" smtClean="0"/>
              <a:t>finansiører</a:t>
            </a:r>
            <a:r>
              <a:rPr lang="nb-NO" sz="2000" dirty="0" smtClean="0"/>
              <a:t> og skatt.</a:t>
            </a:r>
          </a:p>
          <a:p>
            <a:endParaRPr lang="nb-NO" sz="2000" dirty="0"/>
          </a:p>
          <a:p>
            <a:r>
              <a:rPr lang="nb-NO" sz="2000" dirty="0" smtClean="0"/>
              <a:t>Basert på regnskapspliktige foretak, og fordelt etter hvor de har aktivitet. (får med Hydros aluminiumsproduksjon i Årdal til Årdal)</a:t>
            </a:r>
          </a:p>
          <a:p>
            <a:endParaRPr lang="nb-NO" sz="2000" dirty="0"/>
          </a:p>
          <a:p>
            <a:r>
              <a:rPr lang="nb-NO" sz="2000" dirty="0" smtClean="0"/>
              <a:t>Sogn og Fjordane har en verdiskaping i næringslivet på 23,2 </a:t>
            </a:r>
            <a:r>
              <a:rPr lang="nb-NO" sz="2000" dirty="0" err="1" smtClean="0"/>
              <a:t>mrd</a:t>
            </a:r>
            <a:r>
              <a:rPr lang="nb-NO" sz="2000" dirty="0" smtClean="0"/>
              <a:t> kr.</a:t>
            </a:r>
          </a:p>
          <a:p>
            <a:endParaRPr lang="nb-NO" sz="2000" dirty="0"/>
          </a:p>
          <a:p>
            <a:r>
              <a:rPr lang="nb-NO" sz="2000" dirty="0" smtClean="0"/>
              <a:t>Det er opp fra 17,2 </a:t>
            </a:r>
            <a:r>
              <a:rPr lang="nb-NO" sz="2000" dirty="0" err="1" smtClean="0"/>
              <a:t>mrd</a:t>
            </a:r>
            <a:r>
              <a:rPr lang="nb-NO" sz="2000" dirty="0" smtClean="0"/>
              <a:t> i 2007.</a:t>
            </a:r>
            <a:endParaRPr lang="nb-NO" sz="20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513943" y="5043714"/>
            <a:ext cx="463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Verdiskaping i næringslivet unntatt olje- og gassutvinning og finans i Sogn og Fjordane. </a:t>
            </a:r>
            <a:r>
              <a:rPr lang="nb-NO" dirty="0" err="1"/>
              <a:t>Mrd</a:t>
            </a:r>
            <a:r>
              <a:rPr lang="nb-NO" dirty="0"/>
              <a:t> kr og andel av Norges verdiskaping.</a:t>
            </a:r>
          </a:p>
        </p:txBody>
      </p:sp>
    </p:spTree>
    <p:extLst>
      <p:ext uri="{BB962C8B-B14F-4D97-AF65-F5344CB8AC3E}">
        <p14:creationId xmlns:p14="http://schemas.microsoft.com/office/powerpoint/2010/main" val="5443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14</a:t>
            </a:fld>
            <a:endParaRPr lang="nb-NO"/>
          </a:p>
        </p:txBody>
      </p:sp>
      <p:graphicFrame>
        <p:nvGraphicFramePr>
          <p:cNvPr id="5" name="Chart 16"/>
          <p:cNvGraphicFramePr/>
          <p:nvPr>
            <p:extLst>
              <p:ext uri="{D42A27DB-BD31-4B8C-83A1-F6EECF244321}">
                <p14:modId xmlns:p14="http://schemas.microsoft.com/office/powerpoint/2010/main" val="3399418275"/>
              </p:ext>
            </p:extLst>
          </p:nvPr>
        </p:nvGraphicFramePr>
        <p:xfrm>
          <a:off x="3875314" y="58057"/>
          <a:ext cx="498565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" y="812800"/>
            <a:ext cx="3693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Verdiskaping måles i løpende kroner.</a:t>
            </a:r>
          </a:p>
          <a:p>
            <a:endParaRPr lang="nb-NO" sz="2000" dirty="0"/>
          </a:p>
          <a:p>
            <a:r>
              <a:rPr lang="nb-NO" sz="2000" dirty="0" smtClean="0"/>
              <a:t>Hvis vi ser på Sogn og Fjordanes andel av landets verdiskaping, er andelen omtrent uforandret siden 2007.</a:t>
            </a:r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15</a:t>
            </a:fld>
            <a:endParaRPr lang="nb-NO"/>
          </a:p>
        </p:txBody>
      </p:sp>
      <p:graphicFrame>
        <p:nvGraphicFramePr>
          <p:cNvPr id="5" name="Chart 90"/>
          <p:cNvGraphicFramePr/>
          <p:nvPr>
            <p:extLst>
              <p:ext uri="{D42A27DB-BD31-4B8C-83A1-F6EECF244321}">
                <p14:modId xmlns:p14="http://schemas.microsoft.com/office/powerpoint/2010/main" val="1027063662"/>
              </p:ext>
            </p:extLst>
          </p:nvPr>
        </p:nvGraphicFramePr>
        <p:xfrm>
          <a:off x="4869543" y="0"/>
          <a:ext cx="4274457" cy="544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4920343" y="5696857"/>
            <a:ext cx="422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Verdiskaping i de enkelte bransjene i Sogn og Fjordane i 2014. Tallene viser bransjens andel av verdiskapingen i næringslivet i fylket</a:t>
            </a:r>
            <a:r>
              <a:rPr lang="nb-NO" dirty="0" smtClean="0"/>
              <a:t>.</a:t>
            </a:r>
            <a:endParaRPr lang="nb-NO" dirty="0"/>
          </a:p>
        </p:txBody>
      </p:sp>
      <p:graphicFrame>
        <p:nvGraphicFramePr>
          <p:cNvPr id="6" name="Chart 93"/>
          <p:cNvGraphicFramePr/>
          <p:nvPr>
            <p:extLst>
              <p:ext uri="{D42A27DB-BD31-4B8C-83A1-F6EECF244321}">
                <p14:modId xmlns:p14="http://schemas.microsoft.com/office/powerpoint/2010/main" val="1682451787"/>
              </p:ext>
            </p:extLst>
          </p:nvPr>
        </p:nvGraphicFramePr>
        <p:xfrm>
          <a:off x="153624" y="3776980"/>
          <a:ext cx="3060065" cy="308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0" y="870857"/>
            <a:ext cx="4230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Hvilke bransjer har høyest verdiskaping i Sogn og Fjordane?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16</a:t>
            </a:fld>
            <a:endParaRPr lang="nb-NO"/>
          </a:p>
        </p:txBody>
      </p:sp>
      <p:graphicFrame>
        <p:nvGraphicFramePr>
          <p:cNvPr id="5" name="Chart 98"/>
          <p:cNvGraphicFramePr/>
          <p:nvPr>
            <p:extLst>
              <p:ext uri="{D42A27DB-BD31-4B8C-83A1-F6EECF244321}">
                <p14:modId xmlns:p14="http://schemas.microsoft.com/office/powerpoint/2010/main" val="1476352870"/>
              </p:ext>
            </p:extLst>
          </p:nvPr>
        </p:nvGraphicFramePr>
        <p:xfrm>
          <a:off x="4833257" y="-1"/>
          <a:ext cx="4310743" cy="679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ktangel 2"/>
          <p:cNvSpPr/>
          <p:nvPr/>
        </p:nvSpPr>
        <p:spPr>
          <a:xfrm>
            <a:off x="6720113" y="3940407"/>
            <a:ext cx="2264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latin typeface="Sabon LT Std" panose="020206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Samlet verdiskaping i 2014 i kommunene i Sogn og Fjordane. Mill kr.</a:t>
            </a:r>
            <a:endParaRPr lang="nb-NO" dirty="0">
              <a:effectLst/>
              <a:latin typeface="Sabon LT Std" panose="020206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0" y="965200"/>
            <a:ext cx="4209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Verdiskaping i kommunene.</a:t>
            </a:r>
          </a:p>
          <a:p>
            <a:endParaRPr lang="nb-NO" sz="2800" dirty="0"/>
          </a:p>
          <a:p>
            <a:endParaRPr lang="nb-NO" sz="2800" dirty="0" smtClean="0"/>
          </a:p>
          <a:p>
            <a:r>
              <a:rPr lang="nb-NO" sz="2800" dirty="0" smtClean="0"/>
              <a:t>OBS – helt andre resultat enn NHOs </a:t>
            </a:r>
            <a:r>
              <a:rPr lang="nb-NO" sz="2800" dirty="0" err="1" smtClean="0"/>
              <a:t>kommuneNM</a:t>
            </a:r>
            <a:r>
              <a:rPr lang="nb-NO" sz="2800" dirty="0" smtClean="0"/>
              <a:t>, som ikke synes å fordele verdiskapingen i </a:t>
            </a:r>
            <a:r>
              <a:rPr lang="nb-NO" sz="2800" dirty="0" err="1" smtClean="0"/>
              <a:t>flerbedriftsforetak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44287" y="1966686"/>
            <a:ext cx="836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Produktivitet = verdiskaping/ansatte</a:t>
            </a:r>
            <a:endParaRPr lang="nb-NO" sz="4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70115" y="3352801"/>
            <a:ext cx="836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Produktivitet * ansatte = verdiskaping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0814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8950089"/>
              </p:ext>
            </p:extLst>
          </p:nvPr>
        </p:nvGraphicFramePr>
        <p:xfrm>
          <a:off x="4535715" y="283028"/>
          <a:ext cx="4427538" cy="569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4535715" y="5979885"/>
            <a:ext cx="467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Produktivitet målt som verdiskaping per ansatt i de ulike bransjene i Norge i 2014. I tusen kr.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-1" y="1452716"/>
            <a:ext cx="4535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Veldig store forskjeller i produktivitet mellom bransjer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621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9402566"/>
              </p:ext>
            </p:extLst>
          </p:nvPr>
        </p:nvGraphicFramePr>
        <p:xfrm>
          <a:off x="1" y="833284"/>
          <a:ext cx="3812458" cy="466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-2" y="5582265"/>
            <a:ext cx="4048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Produktivitet i næringslivet i 2014, unntatt olje- og gassutvinning og finans/eiendom. I tusen kr.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166420" y="1865670"/>
            <a:ext cx="452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Ganske høy produktivitet i næringslivet i Sogn og Fjordane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7627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500743" y="1117600"/>
            <a:ext cx="772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Tema:</a:t>
            </a:r>
          </a:p>
          <a:p>
            <a:endParaRPr lang="nb-NO" sz="2400" dirty="0"/>
          </a:p>
          <a:p>
            <a:endParaRPr lang="nb-NO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70C0"/>
                </a:solidFill>
              </a:rPr>
              <a:t>Hvordan går det med Sogn og Fjordane</a:t>
            </a:r>
            <a:r>
              <a:rPr lang="nb-NO" sz="2400" dirty="0" smtClean="0">
                <a:solidFill>
                  <a:srgbClr val="0070C0"/>
                </a:solidFill>
              </a:rPr>
              <a:t>? </a:t>
            </a:r>
            <a:r>
              <a:rPr lang="nb-NO" sz="2400" dirty="0" smtClean="0"/>
              <a:t>Beskrivelse av utvikling med hensyn til demografi, sysselsetting og vekst i næringslivet. </a:t>
            </a:r>
            <a:endParaRPr lang="nb-NO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70C0"/>
                </a:solidFill>
              </a:rPr>
              <a:t>Hva har drivkreftene vært? Er Sogn og Fjordane attraktivt for næringsliv og </a:t>
            </a:r>
            <a:r>
              <a:rPr lang="nb-NO" sz="2400" dirty="0" smtClean="0">
                <a:solidFill>
                  <a:srgbClr val="0070C0"/>
                </a:solidFill>
              </a:rPr>
              <a:t>bosetting? </a:t>
            </a:r>
            <a:r>
              <a:rPr lang="nb-NO" sz="2400" dirty="0" smtClean="0"/>
              <a:t>Analyse av flytting og bostedsattraktivitet. Analyse av arbeidsplassutvikling i næringslivet og næringsattraktivitet.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 smtClean="0">
                <a:solidFill>
                  <a:srgbClr val="0070C0"/>
                </a:solidFill>
              </a:rPr>
              <a:t>Hvilken </a:t>
            </a:r>
            <a:r>
              <a:rPr lang="nb-NO" sz="2400" dirty="0">
                <a:solidFill>
                  <a:srgbClr val="0070C0"/>
                </a:solidFill>
              </a:rPr>
              <a:t>utvikling er sannsynlig og hvilken er </a:t>
            </a:r>
            <a:r>
              <a:rPr lang="nb-NO" sz="2400" dirty="0" smtClean="0">
                <a:solidFill>
                  <a:srgbClr val="0070C0"/>
                </a:solidFill>
              </a:rPr>
              <a:t>mulig? </a:t>
            </a:r>
            <a:r>
              <a:rPr lang="nb-NO" sz="2400" dirty="0" smtClean="0"/>
              <a:t>Scenarier for arbeidsplass- og befolkningsvekst fra til 2030. </a:t>
            </a:r>
            <a:endParaRPr lang="nb-NO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0654609"/>
              </p:ext>
            </p:extLst>
          </p:nvPr>
        </p:nvGraphicFramePr>
        <p:xfrm>
          <a:off x="4232787" y="18707"/>
          <a:ext cx="4911213" cy="557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4033684" y="5670755"/>
            <a:ext cx="501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Avvik fra produktiviteten nasjonalt i 2014, dekomponert i bransjeeffekt og bransjejustert produktivitet. Tallet til venstre er rangering for uforklart produktivitet.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0" y="1452716"/>
            <a:ext cx="385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Produktiviteten i Sogn og Fjordane er høy fordi det er mange ansatte i bransjer med høy produktivitet (kraft, prosessindustri m fl)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634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-1" y="18708"/>
            <a:ext cx="27069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Verdiskaping</a:t>
            </a:r>
            <a:endParaRPr lang="nb-NO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101"/>
          <p:cNvGraphicFramePr/>
          <p:nvPr>
            <p:extLst>
              <p:ext uri="{D42A27DB-BD31-4B8C-83A1-F6EECF244321}">
                <p14:modId xmlns:p14="http://schemas.microsoft.com/office/powerpoint/2010/main" val="460613066"/>
              </p:ext>
            </p:extLst>
          </p:nvPr>
        </p:nvGraphicFramePr>
        <p:xfrm>
          <a:off x="166032" y="2258305"/>
          <a:ext cx="3985639" cy="443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03"/>
          <p:cNvGraphicFramePr/>
          <p:nvPr>
            <p:extLst>
              <p:ext uri="{D42A27DB-BD31-4B8C-83A1-F6EECF244321}">
                <p14:modId xmlns:p14="http://schemas.microsoft.com/office/powerpoint/2010/main" val="430537469"/>
              </p:ext>
            </p:extLst>
          </p:nvPr>
        </p:nvGraphicFramePr>
        <p:xfrm>
          <a:off x="4933335" y="18707"/>
          <a:ext cx="4210666" cy="678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0" y="995516"/>
            <a:ext cx="393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Regionale variasjoner i produktivitet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81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1" y="130629"/>
            <a:ext cx="316411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Næringslivsindeks</a:t>
            </a:r>
            <a:endParaRPr lang="nb-NO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55185"/>
              </p:ext>
            </p:extLst>
          </p:nvPr>
        </p:nvGraphicFramePr>
        <p:xfrm>
          <a:off x="1582058" y="1750958"/>
          <a:ext cx="5841365" cy="2393093"/>
        </p:xfrm>
        <a:graphic>
          <a:graphicData uri="http://schemas.openxmlformats.org/drawingml/2006/table">
            <a:tbl>
              <a:tblPr firstRow="1" firstCol="1" bandRow="1"/>
              <a:tblGrid>
                <a:gridCol w="2016125"/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  <a:gridCol w="853440"/>
              </a:tblGrid>
              <a:tr h="76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Indikator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2009-2014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Arbeidsplassvekst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</a:tr>
              <a:tr h="32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Produktivitet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</a:tr>
              <a:tr h="32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Nyetableringer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2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Lønnsomhet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</a:tr>
              <a:tr h="32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Næringslivsindeksen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b-NO" sz="16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16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</a:tr>
            </a:tbl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1582057" y="4419600"/>
            <a:ext cx="584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Sogn og Fjordanes rangering blant de 19 fylkene i Norge, med hensyn til ulike indikatorer for næringsutvikling.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16743" y="1095471"/>
            <a:ext cx="59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1=beste fylke  19=dårligste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1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23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0561148"/>
              </p:ext>
            </p:extLst>
          </p:nvPr>
        </p:nvGraphicFramePr>
        <p:xfrm>
          <a:off x="0" y="779098"/>
          <a:ext cx="3586843" cy="490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0" y="5754913"/>
            <a:ext cx="3875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latin typeface="Sabon LT Std" panose="020206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Fylkenes plassering på Næringslivs­indeksen for 2014 helt til venstre. Tallet i parentes viser rangeringen for perioden 2009-2014. Tallene inni figuren viser poengsum for hver indikator, der 10 = beste fylke og 0=dårligste fylke.</a:t>
            </a:r>
            <a:endParaRPr lang="nb-NO" sz="12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" y="130629"/>
            <a:ext cx="316411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Næringslivsindeks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24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0" y="779098"/>
          <a:ext cx="3586843" cy="490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5479143" y="779098"/>
          <a:ext cx="3612878" cy="497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0" y="5754913"/>
            <a:ext cx="3875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latin typeface="Sabon LT Std" panose="020206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Fylkenes plassering på Næringslivs­indeksen for 2014 helt til venstre. Tallet i parentes viser rangeringen for perioden 2009-2014. Tallene inni figuren viser poengsum for hver indikator, der 10 = beste fylke og 0=dårligste fylke.</a:t>
            </a:r>
            <a:endParaRPr lang="nb-NO" sz="1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913086" y="5849257"/>
            <a:ext cx="417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Bransjejustert næringslivsindeks for 2014. Tallet i parentes viser rangeringen for perioden 2009-2014. Tallene inni figuren viser poengsum for hver indikator, der 10 = beste fylke og 0=dårligste fylke.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" y="130629"/>
            <a:ext cx="316411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Næringslivsindeks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479143" y="130629"/>
            <a:ext cx="351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rgbClr val="FF0000"/>
                </a:solidFill>
              </a:rPr>
              <a:t>Bransjejustert</a:t>
            </a:r>
            <a:endParaRPr lang="nb-N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17715" y="486229"/>
            <a:ext cx="854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Oppsummering av utviklingen i Sogn og Fjordane</a:t>
            </a:r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41086" y="1378857"/>
            <a:ext cx="80917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/>
              <a:t>Svak befolkningsvekst, stor utflytting til andre fylker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/>
              <a:t>Svak arbeidsplassvekst. Ingen arbeidsplassvekst i næringslivet siden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/>
              <a:t>Næringslivet har høy produktivitet og ok lønnsomhet, men lite nyetableringer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smtClean="0"/>
              <a:t>Bedre vekst i næringslivet i 2014, og bedring av flyttetallene i 2015 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894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Bostedsattraktivitet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Analyser av drivkrefter for flytting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3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Sylinder 12"/>
          <p:cNvSpPr txBox="1"/>
          <p:nvPr/>
        </p:nvSpPr>
        <p:spPr>
          <a:xfrm>
            <a:off x="319315" y="2827828"/>
            <a:ext cx="2728686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Relativ arbeidsplassvekst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3982803" y="2827828"/>
            <a:ext cx="274653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Relativ nettoflytting</a:t>
            </a:r>
            <a:endParaRPr lang="nb-NO" sz="2800" dirty="0">
              <a:solidFill>
                <a:prstClr val="white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3982803" y="40024"/>
            <a:ext cx="274653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black"/>
                </a:solidFill>
              </a:rPr>
              <a:t>Befolknings-</a:t>
            </a:r>
          </a:p>
          <a:p>
            <a:pPr algn="ctr"/>
            <a:r>
              <a:rPr lang="nb-NO" sz="2800" dirty="0" smtClean="0">
                <a:solidFill>
                  <a:prstClr val="black"/>
                </a:solidFill>
              </a:rPr>
              <a:t>vekst</a:t>
            </a:r>
            <a:endParaRPr lang="nb-NO" sz="2800" dirty="0">
              <a:solidFill>
                <a:prstClr val="black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7340865" y="54441"/>
            <a:ext cx="169091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Fødsels-balanse</a:t>
            </a:r>
            <a:endParaRPr lang="nb-NO" sz="2800" dirty="0">
              <a:solidFill>
                <a:prstClr val="white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3982803" y="4255990"/>
            <a:ext cx="2746532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Strukturelle forhold</a:t>
            </a:r>
            <a:endParaRPr lang="nb-NO" sz="2800" dirty="0">
              <a:solidFill>
                <a:prstClr val="white"/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3982803" y="5389595"/>
            <a:ext cx="274653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prstClr val="black"/>
                </a:solidFill>
              </a:rPr>
              <a:t>Befolkningsstørrelse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3982803" y="5754466"/>
            <a:ext cx="274653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prstClr val="black"/>
                </a:solidFill>
              </a:rPr>
              <a:t>Arbeidsmarkedsintegrasjon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3982803" y="6119337"/>
            <a:ext cx="274653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prstClr val="black"/>
                </a:solidFill>
              </a:rPr>
              <a:t>Arbeidsplassvekst i nabokommuner</a:t>
            </a:r>
            <a:endParaRPr lang="nb-NO" sz="1400" dirty="0">
              <a:solidFill>
                <a:prstClr val="black"/>
              </a:solidFill>
            </a:endParaRPr>
          </a:p>
        </p:txBody>
      </p:sp>
      <p:cxnSp>
        <p:nvCxnSpPr>
          <p:cNvPr id="26" name="Rett pil 25"/>
          <p:cNvCxnSpPr/>
          <p:nvPr/>
        </p:nvCxnSpPr>
        <p:spPr>
          <a:xfrm flipV="1">
            <a:off x="5265355" y="3781935"/>
            <a:ext cx="0" cy="4169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 flipV="1">
            <a:off x="5265355" y="2410396"/>
            <a:ext cx="0" cy="43697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flipH="1" flipV="1">
            <a:off x="6774808" y="511996"/>
            <a:ext cx="566057" cy="50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tt pil 52"/>
          <p:cNvCxnSpPr>
            <a:stCxn id="13" idx="3"/>
          </p:cNvCxnSpPr>
          <p:nvPr/>
        </p:nvCxnSpPr>
        <p:spPr>
          <a:xfrm flipV="1">
            <a:off x="3048001" y="3304881"/>
            <a:ext cx="827313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kstSylinder 66"/>
          <p:cNvSpPr txBox="1"/>
          <p:nvPr/>
        </p:nvSpPr>
        <p:spPr>
          <a:xfrm>
            <a:off x="3982803" y="1456288"/>
            <a:ext cx="2746532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Landets nettoinnvandring</a:t>
            </a:r>
            <a:endParaRPr lang="nb-NO" sz="2800" dirty="0">
              <a:solidFill>
                <a:prstClr val="white"/>
              </a:solidFill>
            </a:endParaRPr>
          </a:p>
        </p:txBody>
      </p:sp>
      <p:cxnSp>
        <p:nvCxnSpPr>
          <p:cNvPr id="70" name="Rett pil 69"/>
          <p:cNvCxnSpPr/>
          <p:nvPr/>
        </p:nvCxnSpPr>
        <p:spPr>
          <a:xfrm flipV="1">
            <a:off x="5265355" y="1019313"/>
            <a:ext cx="0" cy="43697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kstSylinder 70"/>
          <p:cNvSpPr txBox="1"/>
          <p:nvPr/>
        </p:nvSpPr>
        <p:spPr>
          <a:xfrm>
            <a:off x="123371" y="232229"/>
            <a:ext cx="3360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>
                <a:solidFill>
                  <a:srgbClr val="0070C0"/>
                </a:solidFill>
              </a:rPr>
              <a:t>Hva er normal nettoflytting til Sogn og Fjordane?</a:t>
            </a:r>
            <a:endParaRPr lang="nb-NO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28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108857" y="4325258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Relativ arbeidsplassvekst i Sogn og Fjordane</a:t>
            </a:r>
            <a:endParaRPr lang="nb-NO" i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49878" y="4325258"/>
            <a:ext cx="45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Arbeidsplassvekstens effekt på nettoflyttingen</a:t>
            </a:r>
            <a:endParaRPr lang="nb-NO" i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225014" y="5032556"/>
            <a:ext cx="863139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Den relative arbeidsplassveksten (inkludert offentlig) påvirker nettoflyttingen i samme år, og i noe mindre grad de to neste årene.</a:t>
            </a:r>
          </a:p>
          <a:p>
            <a:pPr algn="ctr"/>
            <a:endParaRPr lang="nb-NO" sz="2800" dirty="0" smtClean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337747"/>
              </p:ext>
            </p:extLst>
          </p:nvPr>
        </p:nvGraphicFramePr>
        <p:xfrm>
          <a:off x="0" y="0"/>
          <a:ext cx="4549878" cy="426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65315"/>
              </p:ext>
            </p:extLst>
          </p:nvPr>
        </p:nvGraphicFramePr>
        <p:xfrm>
          <a:off x="4724400" y="0"/>
          <a:ext cx="441960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4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1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29</a:t>
            </a:fld>
            <a:endParaRPr lang="nb-NO"/>
          </a:p>
        </p:txBody>
      </p:sp>
      <p:graphicFrame>
        <p:nvGraphicFramePr>
          <p:cNvPr id="5" name="Chart 14"/>
          <p:cNvGraphicFramePr/>
          <p:nvPr>
            <p:extLst>
              <p:ext uri="{D42A27DB-BD31-4B8C-83A1-F6EECF244321}">
                <p14:modId xmlns:p14="http://schemas.microsoft.com/office/powerpoint/2010/main" val="1955069982"/>
              </p:ext>
            </p:extLst>
          </p:nvPr>
        </p:nvGraphicFramePr>
        <p:xfrm>
          <a:off x="3650343" y="0"/>
          <a:ext cx="549365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4288970" y="5689600"/>
            <a:ext cx="480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Fylkene i Norge plassert etter arbeidsplasseffekt og nettoflytting i perioden 2009-2014.</a:t>
            </a:r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4343" y="747486"/>
            <a:ext cx="3654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Arbeidsplassutviklingen alene forklarer ikke de svake flyttetallene til Sogn og Fjordane.</a:t>
            </a:r>
          </a:p>
          <a:p>
            <a:endParaRPr lang="nb-NO" sz="2800" dirty="0"/>
          </a:p>
          <a:p>
            <a:r>
              <a:rPr lang="nb-NO" sz="2800" dirty="0" smtClean="0"/>
              <a:t>Fylker som Nordland, Oppland, Hedmark og Telemark har dårligere arbeidsplassvekst, men likevel bedre flyttetall.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4220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0" y="4726355"/>
            <a:ext cx="38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Folketall Sogn og Fjordane</a:t>
            </a:r>
            <a:endParaRPr lang="nb-NO" i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297714" y="4726355"/>
            <a:ext cx="38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Folketall indeksert mot Norge</a:t>
            </a:r>
            <a:endParaRPr lang="nb-NO" i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0" y="5212397"/>
            <a:ext cx="463005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Folketallet i Sogn og Fjordane har økt siden 2007.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29029" y="60102"/>
            <a:ext cx="189411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Demografi</a:t>
            </a:r>
            <a:endParaRPr lang="nb-NO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69"/>
          <p:cNvGraphicFramePr/>
          <p:nvPr>
            <p:extLst>
              <p:ext uri="{D42A27DB-BD31-4B8C-83A1-F6EECF244321}">
                <p14:modId xmlns:p14="http://schemas.microsoft.com/office/powerpoint/2010/main" val="540880378"/>
              </p:ext>
            </p:extLst>
          </p:nvPr>
        </p:nvGraphicFramePr>
        <p:xfrm>
          <a:off x="43544" y="769258"/>
          <a:ext cx="4426856" cy="395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98153475"/>
              </p:ext>
            </p:extLst>
          </p:nvPr>
        </p:nvGraphicFramePr>
        <p:xfrm>
          <a:off x="4862286" y="583321"/>
          <a:ext cx="4281714" cy="40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kstSylinder 13"/>
          <p:cNvSpPr txBox="1"/>
          <p:nvPr/>
        </p:nvSpPr>
        <p:spPr>
          <a:xfrm>
            <a:off x="4746171" y="5177472"/>
            <a:ext cx="416922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Men fylket er blant fylkene med aller svakest vekst.</a:t>
            </a:r>
          </a:p>
        </p:txBody>
      </p:sp>
    </p:spTree>
    <p:extLst>
      <p:ext uri="{BB962C8B-B14F-4D97-AF65-F5344CB8AC3E}">
        <p14:creationId xmlns:p14="http://schemas.microsoft.com/office/powerpoint/2010/main" val="23278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30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4549878" y="5485368"/>
            <a:ext cx="459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Arbeidsplassvekstens effekt på nettoflyttingen i perioden 2009-2014</a:t>
            </a:r>
            <a:endParaRPr lang="nb-NO" i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0" y="566057"/>
            <a:ext cx="4238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Strukturelle forhold som påvirker nettoflyttingen til Sogn og Fjordane:</a:t>
            </a:r>
            <a:endParaRPr lang="nb-NO" sz="2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0" y="2115214"/>
            <a:ext cx="3969657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Størrelse</a:t>
            </a:r>
            <a:r>
              <a:rPr lang="nb-NO" dirty="0" smtClean="0"/>
              <a:t>: Betyr ikke så mye for fylker, men mye for kommuner</a:t>
            </a:r>
          </a:p>
          <a:p>
            <a:endParaRPr lang="nb-NO" dirty="0"/>
          </a:p>
          <a:p>
            <a:r>
              <a:rPr lang="nb-NO" b="1" dirty="0" smtClean="0"/>
              <a:t>Nabovekst</a:t>
            </a:r>
            <a:r>
              <a:rPr lang="nb-NO" dirty="0" smtClean="0"/>
              <a:t>: Høy arbeidsplassvekst i regioner som det pendles til, påvirker litt positivt. Effekten mye sterkere for kommuner.</a:t>
            </a:r>
          </a:p>
          <a:p>
            <a:endParaRPr lang="nb-NO" dirty="0"/>
          </a:p>
          <a:p>
            <a:r>
              <a:rPr lang="nb-NO" b="1" dirty="0" smtClean="0"/>
              <a:t>Ekstern arbeidsmarkedsintegrasjon</a:t>
            </a:r>
            <a:r>
              <a:rPr lang="nb-NO" dirty="0" smtClean="0"/>
              <a:t>: Ikke spesielt høy. Trekker litt ned.</a:t>
            </a:r>
          </a:p>
          <a:p>
            <a:endParaRPr lang="nb-NO" dirty="0"/>
          </a:p>
          <a:p>
            <a:r>
              <a:rPr lang="nb-NO" b="1" dirty="0" smtClean="0"/>
              <a:t>Intern arbeidsmarkedsintegrasjon </a:t>
            </a:r>
            <a:r>
              <a:rPr lang="nb-NO" dirty="0" smtClean="0"/>
              <a:t>mellom kommunene i Sogn og Fjordane er lav. Det bidrar negativt.</a:t>
            </a:r>
            <a:endParaRPr lang="nb-NO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69150430"/>
              </p:ext>
            </p:extLst>
          </p:nvPr>
        </p:nvGraphicFramePr>
        <p:xfrm>
          <a:off x="4549878" y="0"/>
          <a:ext cx="4594122" cy="548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3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pic>
        <p:nvPicPr>
          <p:cNvPr id="5" name="Bild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6"/>
          <a:stretch/>
        </p:blipFill>
        <p:spPr bwMode="auto">
          <a:xfrm>
            <a:off x="413657" y="-19853"/>
            <a:ext cx="8577897" cy="5021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35461" y="5288340"/>
            <a:ext cx="730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 strukturelle flyttefaktorene (2009-2014) skaper sentraliseringen.</a:t>
            </a:r>
          </a:p>
          <a:p>
            <a:r>
              <a:rPr lang="nb-NO" sz="2400" dirty="0" smtClean="0"/>
              <a:t>Samlet struktureffekt viser hvor folk flytter dersom arbeidsplassveksten hadde vært lik i alle kommuner.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570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32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" y="50800"/>
            <a:ext cx="37954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Bostedsattraktivitet:</a:t>
            </a:r>
            <a:endParaRPr lang="nb-NO" sz="28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5400" y="1077442"/>
            <a:ext cx="39696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Den relative flyttingen til Sogn og Fjordane skal normalt være negativ.</a:t>
            </a:r>
          </a:p>
          <a:p>
            <a:endParaRPr lang="nb-NO" dirty="0"/>
          </a:p>
          <a:p>
            <a:r>
              <a:rPr lang="nb-NO" dirty="0" smtClean="0"/>
              <a:t>Arbeidsplassutvikling og strukturelle forhold trekker ned.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372252" y="5364620"/>
            <a:ext cx="45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Drivkrefter for nettoflytting</a:t>
            </a:r>
            <a:endParaRPr lang="nb-NO" i="1" dirty="0"/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276093"/>
              </p:ext>
            </p:extLst>
          </p:nvPr>
        </p:nvGraphicFramePr>
        <p:xfrm>
          <a:off x="4372253" y="0"/>
          <a:ext cx="4771748" cy="514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33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" y="50800"/>
            <a:ext cx="37954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Bostedsattraktivitet: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372252" y="5364620"/>
            <a:ext cx="45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Drivkrefter for nettoflytting</a:t>
            </a:r>
            <a:endParaRPr lang="nb-NO" i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5400" y="1077442"/>
            <a:ext cx="39696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Nettoflyttingen til Sogn og Fjordane har vært litt svakere enn forventet i de fleste årene.</a:t>
            </a: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10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080275"/>
              </p:ext>
            </p:extLst>
          </p:nvPr>
        </p:nvGraphicFramePr>
        <p:xfrm>
          <a:off x="4372253" y="0"/>
          <a:ext cx="4771748" cy="514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34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" y="50800"/>
            <a:ext cx="37954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Bostedsattraktivitet: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5401" y="1077442"/>
            <a:ext cx="3969656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Sogn og Fjordane har hatt forholdsvis svak bosteds-attraktivitet. Flyttetallene er litt dårligere enn statistisk forventet.</a:t>
            </a:r>
          </a:p>
          <a:p>
            <a:endParaRPr lang="nb-NO" sz="2800" dirty="0"/>
          </a:p>
          <a:p>
            <a:r>
              <a:rPr lang="nb-NO" sz="2800" dirty="0" smtClean="0"/>
              <a:t>De strukturelle ulempene vil fortsette, og det kan det gjøres lite med.</a:t>
            </a:r>
          </a:p>
          <a:p>
            <a:endParaRPr lang="nb-NO" sz="2800" dirty="0" smtClean="0"/>
          </a:p>
          <a:p>
            <a:r>
              <a:rPr lang="nb-NO" sz="2800" dirty="0" smtClean="0">
                <a:solidFill>
                  <a:srgbClr val="FF0000"/>
                </a:solidFill>
              </a:rPr>
              <a:t>Arbeidsplassveksten er hovedproblemet.</a:t>
            </a:r>
            <a:endParaRPr lang="nb-NO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073776"/>
              </p:ext>
            </p:extLst>
          </p:nvPr>
        </p:nvGraphicFramePr>
        <p:xfrm>
          <a:off x="4078514" y="0"/>
          <a:ext cx="5065486" cy="494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4372252" y="5364620"/>
            <a:ext cx="45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Drivkrefter for nettoflytting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6733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35</a:t>
            </a:fld>
            <a:endParaRPr lang="nb-NO"/>
          </a:p>
        </p:txBody>
      </p:sp>
      <p:graphicFrame>
        <p:nvGraphicFramePr>
          <p:cNvPr id="5" name="Chart 124"/>
          <p:cNvGraphicFramePr/>
          <p:nvPr>
            <p:extLst>
              <p:ext uri="{D42A27DB-BD31-4B8C-83A1-F6EECF244321}">
                <p14:modId xmlns:p14="http://schemas.microsoft.com/office/powerpoint/2010/main" val="3316961183"/>
              </p:ext>
            </p:extLst>
          </p:nvPr>
        </p:nvGraphicFramePr>
        <p:xfrm>
          <a:off x="5326743" y="0"/>
          <a:ext cx="3817257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254171" y="5442857"/>
            <a:ext cx="38898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Relativ nettoflytting i kommunene, dekomponert i arbeidsplasseffekt, struktureffekt og </a:t>
            </a:r>
            <a:r>
              <a:rPr lang="nb-NO" sz="1400" dirty="0" smtClean="0"/>
              <a:t>bosteds-attraktivitet </a:t>
            </a:r>
            <a:r>
              <a:rPr lang="nb-NO" sz="1400" dirty="0"/>
              <a:t>for perioden 2009-2014. Til høyre for kommunenavnet er rangeringen for bosteds­attraktivitet blant de 428 kommunene angitt</a:t>
            </a:r>
            <a:r>
              <a:rPr lang="nb-NO" sz="1400" dirty="0" smtClean="0"/>
              <a:t>.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" y="50800"/>
            <a:ext cx="37954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Bostedsattraktivitet: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-18142" y="660400"/>
            <a:ext cx="45066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Noen kommuner i Sogn og Fjordane har vært attraktive som bosted de siste årene.</a:t>
            </a:r>
          </a:p>
          <a:p>
            <a:endParaRPr lang="nb-NO" sz="2800" dirty="0"/>
          </a:p>
          <a:p>
            <a:r>
              <a:rPr lang="nb-NO" sz="2800" dirty="0" smtClean="0"/>
              <a:t>Sogndal har hatt den gunstige kombinasjonen av høy arbeidsplassvekst og høy bostedsattraktivitet.</a:t>
            </a:r>
          </a:p>
          <a:p>
            <a:endParaRPr lang="nb-NO" sz="2800" dirty="0"/>
          </a:p>
          <a:p>
            <a:r>
              <a:rPr lang="nb-NO" sz="2800" dirty="0" smtClean="0"/>
              <a:t>For fylket bør arbeidsplass-vekst være prioritert. Men den enkelte kommune bør også øke sin bosteds-attraktivitet.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461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Næringsattraktivitet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/>
          </p:nvPr>
        </p:nvGraphicFramePr>
        <p:xfrm>
          <a:off x="408988" y="65281"/>
          <a:ext cx="122062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Anna industri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Fisk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Gruve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Landbruk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Næringsmidler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Olje og gass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Prosessindustri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Teknisk/vitenskap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Tele og IKT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Verkstedindustri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688624" y="82642"/>
          <a:ext cx="1165732" cy="164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73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Agentur og Engros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Bygg og anlegg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Diverse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Finans, eiendom, </a:t>
                      </a:r>
                      <a:r>
                        <a:rPr lang="nb-NO" sz="1100" u="none" strike="noStrike" dirty="0" err="1">
                          <a:effectLst/>
                        </a:rPr>
                        <a:t>uteie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Forr tjenesteyting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Transport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Utleie av arbeidskraft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2914800" y="108474"/>
          <a:ext cx="1207296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2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Aktivitet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Handel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Overnatting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Servering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415363" y="3351983"/>
            <a:ext cx="385821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Normal</a:t>
            </a:r>
          </a:p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arbeidsplassvekst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5217048" y="770645"/>
            <a:ext cx="202474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black"/>
                </a:solidFill>
              </a:rPr>
              <a:t>Befolknings-vekst</a:t>
            </a:r>
            <a:endParaRPr lang="nb-NO" sz="2800" dirty="0">
              <a:solidFill>
                <a:prstClr val="black"/>
              </a:solidFill>
            </a:endParaRPr>
          </a:p>
        </p:txBody>
      </p:sp>
      <p:cxnSp>
        <p:nvCxnSpPr>
          <p:cNvPr id="54" name="Rett pil 53"/>
          <p:cNvCxnSpPr>
            <a:stCxn id="30" idx="1"/>
          </p:cNvCxnSpPr>
          <p:nvPr/>
        </p:nvCxnSpPr>
        <p:spPr>
          <a:xfrm flipH="1" flipV="1">
            <a:off x="3940629" y="344875"/>
            <a:ext cx="1276419" cy="902824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30" idx="1"/>
          </p:cNvCxnSpPr>
          <p:nvPr/>
        </p:nvCxnSpPr>
        <p:spPr>
          <a:xfrm flipH="1" flipV="1">
            <a:off x="2466470" y="344875"/>
            <a:ext cx="2750578" cy="902824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tt pil 58"/>
          <p:cNvCxnSpPr>
            <a:stCxn id="30" idx="1"/>
          </p:cNvCxnSpPr>
          <p:nvPr/>
        </p:nvCxnSpPr>
        <p:spPr>
          <a:xfrm flipH="1" flipV="1">
            <a:off x="2525486" y="845743"/>
            <a:ext cx="2691562" cy="401956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30" idx="1"/>
          </p:cNvCxnSpPr>
          <p:nvPr/>
        </p:nvCxnSpPr>
        <p:spPr>
          <a:xfrm flipH="1" flipV="1">
            <a:off x="3940629" y="770645"/>
            <a:ext cx="1276419" cy="477054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/>
          <p:cNvSpPr txBox="1"/>
          <p:nvPr/>
        </p:nvSpPr>
        <p:spPr>
          <a:xfrm>
            <a:off x="40344" y="2266963"/>
            <a:ext cx="126274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Nasjonal vekstbidrag</a:t>
            </a:r>
            <a:endParaRPr lang="nb-NO" dirty="0"/>
          </a:p>
        </p:txBody>
      </p:sp>
      <p:sp>
        <p:nvSpPr>
          <p:cNvPr id="55" name="TekstSylinder 54"/>
          <p:cNvSpPr txBox="1"/>
          <p:nvPr/>
        </p:nvSpPr>
        <p:spPr>
          <a:xfrm>
            <a:off x="1697175" y="2266963"/>
            <a:ext cx="970066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Bransje-effekt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3024991" y="2266963"/>
            <a:ext cx="134586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Befolknings-effekt</a:t>
            </a:r>
            <a:endParaRPr lang="nb-NO" dirty="0"/>
          </a:p>
        </p:txBody>
      </p:sp>
      <p:sp>
        <p:nvSpPr>
          <p:cNvPr id="58" name="TekstSylinder 57"/>
          <p:cNvSpPr txBox="1"/>
          <p:nvPr/>
        </p:nvSpPr>
        <p:spPr>
          <a:xfrm>
            <a:off x="408988" y="5819411"/>
            <a:ext cx="385821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Faktisk</a:t>
            </a:r>
          </a:p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arbeidsplassvekst</a:t>
            </a:r>
          </a:p>
        </p:txBody>
      </p:sp>
      <p:sp>
        <p:nvSpPr>
          <p:cNvPr id="60" name="TekstSylinder 59"/>
          <p:cNvSpPr txBox="1"/>
          <p:nvPr/>
        </p:nvSpPr>
        <p:spPr>
          <a:xfrm>
            <a:off x="415363" y="4590890"/>
            <a:ext cx="3858212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Uforklart vekst = Næringsattraktivitet</a:t>
            </a:r>
          </a:p>
        </p:txBody>
      </p:sp>
      <p:sp>
        <p:nvSpPr>
          <p:cNvPr id="63" name="TekstSylinder 62"/>
          <p:cNvSpPr txBox="1"/>
          <p:nvPr/>
        </p:nvSpPr>
        <p:spPr>
          <a:xfrm>
            <a:off x="2737000" y="239407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+</a:t>
            </a:r>
            <a:endParaRPr lang="nb-NO" dirty="0"/>
          </a:p>
        </p:txBody>
      </p:sp>
      <p:sp>
        <p:nvSpPr>
          <p:cNvPr id="64" name="TekstSylinder 63"/>
          <p:cNvSpPr txBox="1"/>
          <p:nvPr/>
        </p:nvSpPr>
        <p:spPr>
          <a:xfrm>
            <a:off x="1341575" y="24145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+</a:t>
            </a:r>
            <a:endParaRPr lang="nb-NO" dirty="0"/>
          </a:p>
        </p:txBody>
      </p:sp>
      <p:sp>
        <p:nvSpPr>
          <p:cNvPr id="65" name="TekstSylinder 64"/>
          <p:cNvSpPr txBox="1"/>
          <p:nvPr/>
        </p:nvSpPr>
        <p:spPr>
          <a:xfrm>
            <a:off x="2072095" y="424316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+</a:t>
            </a:r>
            <a:endParaRPr lang="nb-NO" dirty="0"/>
          </a:p>
        </p:txBody>
      </p:sp>
      <p:sp>
        <p:nvSpPr>
          <p:cNvPr id="66" name="TekstSylinder 65"/>
          <p:cNvSpPr txBox="1"/>
          <p:nvPr/>
        </p:nvSpPr>
        <p:spPr>
          <a:xfrm>
            <a:off x="2110870" y="298265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=</a:t>
            </a:r>
            <a:endParaRPr lang="nb-NO" dirty="0"/>
          </a:p>
        </p:txBody>
      </p:sp>
      <p:sp>
        <p:nvSpPr>
          <p:cNvPr id="67" name="TekstSylinder 66"/>
          <p:cNvSpPr txBox="1"/>
          <p:nvPr/>
        </p:nvSpPr>
        <p:spPr>
          <a:xfrm>
            <a:off x="2072095" y="550853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=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152571" y="2561771"/>
            <a:ext cx="3570515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Normal vekst i næringslivet er basert på tre faktorer:</a:t>
            </a:r>
          </a:p>
          <a:p>
            <a:endParaRPr lang="nb-NO" sz="2800" dirty="0"/>
          </a:p>
          <a:p>
            <a:pPr marL="342900" indent="-342900">
              <a:buAutoNum type="arabicPeriod"/>
            </a:pPr>
            <a:r>
              <a:rPr lang="nb-NO" sz="2800" dirty="0" smtClean="0"/>
              <a:t>Nasjonal vekst</a:t>
            </a:r>
          </a:p>
          <a:p>
            <a:pPr marL="342900" indent="-342900">
              <a:buAutoNum type="arabicPeriod"/>
            </a:pPr>
            <a:r>
              <a:rPr lang="nb-NO" sz="2800" dirty="0" smtClean="0"/>
              <a:t>Bransjeeffekten</a:t>
            </a:r>
          </a:p>
          <a:p>
            <a:pPr marL="342900" indent="-342900">
              <a:buAutoNum type="arabicPeriod"/>
            </a:pPr>
            <a:r>
              <a:rPr lang="nb-NO" sz="2800" dirty="0" smtClean="0"/>
              <a:t>Befolkningsveksten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1588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38</a:t>
            </a:fld>
            <a:endParaRPr lang="nb-NO"/>
          </a:p>
        </p:txBody>
      </p:sp>
      <p:graphicFrame>
        <p:nvGraphicFramePr>
          <p:cNvPr id="5" name="Chart 100"/>
          <p:cNvGraphicFramePr/>
          <p:nvPr>
            <p:extLst/>
          </p:nvPr>
        </p:nvGraphicFramePr>
        <p:xfrm>
          <a:off x="76926" y="-1"/>
          <a:ext cx="3824022" cy="530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4"/>
          <p:cNvGraphicFramePr/>
          <p:nvPr>
            <p:extLst/>
          </p:nvPr>
        </p:nvGraphicFramePr>
        <p:xfrm>
          <a:off x="5147187" y="-1"/>
          <a:ext cx="3996813" cy="530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Rett pil 7"/>
          <p:cNvCxnSpPr/>
          <p:nvPr/>
        </p:nvCxnSpPr>
        <p:spPr>
          <a:xfrm flipH="1">
            <a:off x="2794819" y="206477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2794819" y="412955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H="1">
            <a:off x="2883309" y="626807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>
            <a:off x="2794819" y="811162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H="1">
            <a:off x="2794819" y="1017639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 flipH="1">
            <a:off x="2883309" y="1634612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>
            <a:off x="2794819" y="2968112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 flipH="1">
            <a:off x="2703870" y="4665406"/>
            <a:ext cx="4262284" cy="3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162232" y="5434781"/>
            <a:ext cx="368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Bransjenes vekst i Norge</a:t>
            </a:r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5395451" y="5438768"/>
            <a:ext cx="368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Hva har Sogn og Fjordane mye av?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298152" y="6045498"/>
            <a:ext cx="860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Omtrent alt som det er mye av i Sogn og Fjordane har hatt nedgang.</a:t>
            </a:r>
            <a:endParaRPr lang="nb-NO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39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5524058"/>
              </p:ext>
            </p:extLst>
          </p:nvPr>
        </p:nvGraphicFramePr>
        <p:xfrm>
          <a:off x="4818743" y="0"/>
          <a:ext cx="4267382" cy="559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4818743" y="5646057"/>
            <a:ext cx="432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Bransjeeffekten for fylkene i perioden 2009-2014. Effekten angir prosentvis avvik fra nasjonal vekst i næringslivet som følge av bransjestrukturen.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03199" y="1748973"/>
            <a:ext cx="42454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Sogn og Fjordane har hatt den mest ugunstige bransjestrukturen av alle fylkene.</a:t>
            </a:r>
          </a:p>
          <a:p>
            <a:endParaRPr lang="nb-NO" sz="2400" dirty="0"/>
          </a:p>
          <a:p>
            <a:r>
              <a:rPr lang="nb-NO" sz="2400" dirty="0" smtClean="0"/>
              <a:t>Det har redusert antall arbeidsplasser i næringslivet med 3,8 prosent i perioden 2009-2014.</a:t>
            </a:r>
          </a:p>
          <a:p>
            <a:endParaRPr lang="nb-NO" sz="2400" dirty="0"/>
          </a:p>
          <a:p>
            <a:r>
              <a:rPr lang="nb-NO" sz="2400" dirty="0" smtClean="0"/>
              <a:t>Det tilsvarer 1 375 arbeidsplasser.</a:t>
            </a:r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74171" y="515257"/>
            <a:ext cx="4303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rgbClr val="0070C0"/>
                </a:solidFill>
              </a:rPr>
              <a:t>Bransjeeffekten for Sogn og Fjordane</a:t>
            </a:r>
            <a:endParaRPr lang="nb-NO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240815" y="6810830"/>
            <a:ext cx="838200" cy="365124"/>
          </a:xfrm>
        </p:spPr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079015" y="6810831"/>
            <a:ext cx="609600" cy="365125"/>
          </a:xfrm>
        </p:spPr>
        <p:txBody>
          <a:bodyPr/>
          <a:lstStyle/>
          <a:p>
            <a:fld id="{E150E6D8-4E2F-9049-B66F-2E2F7E25868B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614256" y="5144674"/>
            <a:ext cx="38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Folketall dekomponert</a:t>
            </a:r>
            <a:endParaRPr lang="nb-NO" i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29029" y="1211942"/>
            <a:ext cx="4324863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Sogn og Fjordane har et fødselsoverskudd, men det blir stadig mindre.</a:t>
            </a:r>
          </a:p>
          <a:p>
            <a:endParaRPr lang="nb-NO" sz="2800" dirty="0" smtClean="0"/>
          </a:p>
          <a:p>
            <a:r>
              <a:rPr lang="nb-NO" sz="2800" dirty="0" smtClean="0"/>
              <a:t>Den innenlandske flyttebalansen har vært negativ. Stor og stabil netto utflytting til andre fylker.</a:t>
            </a:r>
          </a:p>
          <a:p>
            <a:endParaRPr lang="nb-NO" sz="2800" dirty="0" smtClean="0"/>
          </a:p>
          <a:p>
            <a:r>
              <a:rPr lang="nb-NO" sz="2800" dirty="0" smtClean="0"/>
              <a:t>Innvandring har skapt vekst.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9029" y="60102"/>
            <a:ext cx="189411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Demografi</a:t>
            </a:r>
            <a:endParaRPr lang="nb-NO" sz="28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75"/>
          <p:cNvGraphicFramePr/>
          <p:nvPr>
            <p:extLst>
              <p:ext uri="{D42A27DB-BD31-4B8C-83A1-F6EECF244321}">
                <p14:modId xmlns:p14="http://schemas.microsoft.com/office/powerpoint/2010/main" val="1857712808"/>
              </p:ext>
            </p:extLst>
          </p:nvPr>
        </p:nvGraphicFramePr>
        <p:xfrm>
          <a:off x="4397829" y="0"/>
          <a:ext cx="4746171" cy="514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2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40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1834827"/>
              </p:ext>
            </p:extLst>
          </p:nvPr>
        </p:nvGraphicFramePr>
        <p:xfrm>
          <a:off x="4811486" y="0"/>
          <a:ext cx="4332514" cy="587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4963886" y="6081486"/>
            <a:ext cx="402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Befolkningseffekten og bransjeeffekten i fylkene i for perioden 2009-2014.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74171" y="515257"/>
            <a:ext cx="4303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rgbClr val="0070C0"/>
                </a:solidFill>
              </a:rPr>
              <a:t>Befolkningseffekten for Sogn og Fjordane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" y="1748973"/>
            <a:ext cx="46155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Sogn og Fjordane har også fått svakere utvikling i antall arbeidsplasser i næringslivet på grunn av svak befolkningsutvikling.</a:t>
            </a:r>
          </a:p>
          <a:p>
            <a:endParaRPr lang="nb-NO" sz="2400" dirty="0"/>
          </a:p>
          <a:p>
            <a:r>
              <a:rPr lang="nb-NO" sz="2400" dirty="0" smtClean="0"/>
              <a:t>Det har redusert antall arbeidsplasser i næringslivet med 1,2 prosent i perioden 2009-2014.</a:t>
            </a:r>
          </a:p>
          <a:p>
            <a:endParaRPr lang="nb-NO" sz="2400" dirty="0"/>
          </a:p>
          <a:p>
            <a:r>
              <a:rPr lang="nb-NO" sz="2400" dirty="0" smtClean="0"/>
              <a:t>Det tilsvarer 660 arbeidsplasser.</a:t>
            </a:r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06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41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905250" y="5008262"/>
            <a:ext cx="507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Drivkrefter for arbeidsplassvekst i næringslivet</a:t>
            </a:r>
          </a:p>
          <a:p>
            <a:r>
              <a:rPr lang="nb-NO" i="1" dirty="0" smtClean="0"/>
              <a:t>3 års glidende gjennomsnitt.</a:t>
            </a:r>
            <a:endParaRPr lang="nb-NO" i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0" y="0"/>
            <a:ext cx="334554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-6350" y="1915107"/>
            <a:ext cx="37510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Nasjonalt bidrag er et uttrykk for konjunkturer. I oppgangstider vil alle steder ha lettere for å få vekst. I nedgangstider vil det være vanskelig å oppnå vekst.</a:t>
            </a:r>
          </a:p>
          <a:p>
            <a:endParaRPr lang="nb-NO" sz="2000" dirty="0"/>
          </a:p>
          <a:p>
            <a:r>
              <a:rPr lang="nb-NO" sz="2000" dirty="0" smtClean="0"/>
              <a:t>For Sogn og Fjordane er det nasjonale bidraget den endringen i antall arbeidsplasser som Sogn og Fjordane ville ha hatt, dersom den prosentvise veksten i næringslivet er den samme som i landet.</a:t>
            </a:r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0" y="1146629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Nasjonalt vekstbidrag</a:t>
            </a:r>
            <a:endParaRPr lang="nb-NO" sz="2800" b="1" dirty="0"/>
          </a:p>
        </p:txBody>
      </p:sp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874827"/>
              </p:ext>
            </p:extLst>
          </p:nvPr>
        </p:nvGraphicFramePr>
        <p:xfrm>
          <a:off x="4071257" y="15532"/>
          <a:ext cx="5072743" cy="48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2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42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905250" y="5008262"/>
            <a:ext cx="507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Drivkrefter for arbeidsplassvekst i næringslivet</a:t>
            </a:r>
          </a:p>
          <a:p>
            <a:r>
              <a:rPr lang="nb-NO" i="1" dirty="0" smtClean="0"/>
              <a:t>3 års glidende gjennomsnitt.</a:t>
            </a:r>
            <a:endParaRPr lang="nb-NO" i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0" y="0"/>
            <a:ext cx="334554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0" y="2235201"/>
            <a:ext cx="3905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 strukturelle forholdene består av to faktorer.</a:t>
            </a:r>
          </a:p>
          <a:p>
            <a:endParaRPr lang="nb-NO" sz="2400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 smtClean="0"/>
              <a:t>Bransjeeffekten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 smtClean="0"/>
              <a:t>Befolkningseffekten</a:t>
            </a:r>
          </a:p>
          <a:p>
            <a:endParaRPr lang="nb-NO" sz="2400" dirty="0" smtClean="0"/>
          </a:p>
          <a:p>
            <a:r>
              <a:rPr lang="nb-NO" sz="2400" dirty="0" smtClean="0"/>
              <a:t>Summen av det nasjonale bidraget og de strukturelle forholdene er den forventede veksten i næringslivet.</a:t>
            </a:r>
            <a:endParaRPr lang="nb-NO" sz="2400" dirty="0"/>
          </a:p>
          <a:p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0" y="1364343"/>
            <a:ext cx="334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Strukturelle forhold</a:t>
            </a:r>
            <a:endParaRPr lang="nb-NO" sz="2800" b="1" dirty="0"/>
          </a:p>
        </p:txBody>
      </p:sp>
      <p:graphicFrame>
        <p:nvGraphicFramePr>
          <p:cNvPr id="10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16310"/>
              </p:ext>
            </p:extLst>
          </p:nvPr>
        </p:nvGraphicFramePr>
        <p:xfrm>
          <a:off x="4071257" y="15532"/>
          <a:ext cx="5072743" cy="48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5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43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905250" y="5008262"/>
            <a:ext cx="507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Drivkrefter for arbeidsplassvekst i næringslivet</a:t>
            </a:r>
          </a:p>
          <a:p>
            <a:r>
              <a:rPr lang="nb-NO" i="1" dirty="0" smtClean="0"/>
              <a:t>3 års glidende gjennomsnitt.</a:t>
            </a:r>
            <a:endParaRPr lang="nb-NO" i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0" y="0"/>
            <a:ext cx="334554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0" y="2632188"/>
            <a:ext cx="3686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Hvordan har den faktiske veksten i næringslivet vært? </a:t>
            </a:r>
          </a:p>
          <a:p>
            <a:endParaRPr lang="nb-NO" sz="2400" dirty="0"/>
          </a:p>
          <a:p>
            <a:r>
              <a:rPr lang="nb-NO" sz="2400" dirty="0" smtClean="0"/>
              <a:t>Har den vært sterkere enn den forventede? Eller svakere?</a:t>
            </a:r>
          </a:p>
          <a:p>
            <a:endParaRPr lang="nb-NO" sz="2400" dirty="0" smtClean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0" y="1364343"/>
            <a:ext cx="3345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Faktisk og forventet arbeidsplassvekst</a:t>
            </a:r>
            <a:endParaRPr lang="nb-NO" sz="2800" b="1" dirty="0"/>
          </a:p>
        </p:txBody>
      </p:sp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941850"/>
              </p:ext>
            </p:extLst>
          </p:nvPr>
        </p:nvGraphicFramePr>
        <p:xfrm>
          <a:off x="4071257" y="15532"/>
          <a:ext cx="5072743" cy="48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44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905250" y="5008262"/>
            <a:ext cx="507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Drivkrefter for arbeidsplassvekst i næringslivet</a:t>
            </a:r>
          </a:p>
          <a:p>
            <a:r>
              <a:rPr lang="nb-NO" i="1" dirty="0" smtClean="0"/>
              <a:t>3 års glidende gjennomsnitt.</a:t>
            </a:r>
            <a:endParaRPr lang="nb-NO" i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0" y="0"/>
            <a:ext cx="334554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2614" y="1589315"/>
            <a:ext cx="3852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Sogn og Fjordane hadde over «normal» vekst fram til 2005.</a:t>
            </a:r>
          </a:p>
          <a:p>
            <a:endParaRPr lang="nb-NO" sz="2400" dirty="0" smtClean="0"/>
          </a:p>
          <a:p>
            <a:r>
              <a:rPr lang="nb-NO" sz="2400" dirty="0" smtClean="0"/>
              <a:t>Deretter var veksten svakere enn normalt fram til 2013.</a:t>
            </a:r>
          </a:p>
          <a:p>
            <a:endParaRPr lang="nb-NO" sz="2400" dirty="0"/>
          </a:p>
          <a:p>
            <a:r>
              <a:rPr lang="nb-NO" sz="2400" dirty="0" smtClean="0"/>
              <a:t>I 2014 hadde Sogn og Fjordane over forventet vekst for første gang siden 2005.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96523"/>
              </p:ext>
            </p:extLst>
          </p:nvPr>
        </p:nvGraphicFramePr>
        <p:xfrm>
          <a:off x="4071257" y="15532"/>
          <a:ext cx="5072743" cy="48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45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9968727"/>
              </p:ext>
            </p:extLst>
          </p:nvPr>
        </p:nvGraphicFramePr>
        <p:xfrm>
          <a:off x="5065486" y="0"/>
          <a:ext cx="4078514" cy="562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254171" y="5624286"/>
            <a:ext cx="388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Samlet næringsattraktivitet, nasjonalt bidrag og struktureffekt i fylkene. Målt som effekt i prosent av samlet sysselsetting.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0" y="0"/>
            <a:ext cx="334554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94343" y="1175657"/>
            <a:ext cx="452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Sogn og Fjordane er et attraktivt fylke for næringslivet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901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46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0" y="0"/>
            <a:ext cx="334554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46743" y="4397829"/>
            <a:ext cx="247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Basisnæringer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894862" y="4391226"/>
            <a:ext cx="19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Besøksnæringer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839857" y="4397829"/>
            <a:ext cx="214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Regionale næringer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16114" y="5216112"/>
            <a:ext cx="857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Næringsattraktiviteten kan også splittes opp i de ulike næringstypene.</a:t>
            </a:r>
          </a:p>
          <a:p>
            <a:r>
              <a:rPr lang="nb-NO" dirty="0" smtClean="0"/>
              <a:t>Antakelig ulike forhold som påvirker attraktiviteten, og ulike tiltak som kan gjøres.</a:t>
            </a:r>
          </a:p>
          <a:p>
            <a:endParaRPr lang="nb-NO" dirty="0"/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689092"/>
              </p:ext>
            </p:extLst>
          </p:nvPr>
        </p:nvGraphicFramePr>
        <p:xfrm>
          <a:off x="6262006" y="721670"/>
          <a:ext cx="2881993" cy="344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01730"/>
              </p:ext>
            </p:extLst>
          </p:nvPr>
        </p:nvGraphicFramePr>
        <p:xfrm>
          <a:off x="3156857" y="749867"/>
          <a:ext cx="3133725" cy="345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93385"/>
              </p:ext>
            </p:extLst>
          </p:nvPr>
        </p:nvGraphicFramePr>
        <p:xfrm>
          <a:off x="0" y="919162"/>
          <a:ext cx="3057525" cy="324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98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Scenarier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9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61562" y="3782822"/>
            <a:ext cx="122062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white"/>
                </a:solidFill>
              </a:rPr>
              <a:t>Basis-næringer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438421" y="3800431"/>
            <a:ext cx="1157419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white"/>
                </a:solidFill>
              </a:rPr>
              <a:t>Regionale næringer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652079" y="3800430"/>
            <a:ext cx="120729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white"/>
                </a:solidFill>
              </a:rPr>
              <a:t>Besøks-næringer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930077" y="321884"/>
            <a:ext cx="16401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Kommune og lokale næringer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07478" y="317885"/>
            <a:ext cx="137427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white"/>
                </a:solidFill>
              </a:rPr>
              <a:t>Stat og fylke</a:t>
            </a:r>
            <a:endParaRPr lang="nb-NO" dirty="0">
              <a:solidFill>
                <a:prstClr val="white"/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/>
          </p:nvPr>
        </p:nvGraphicFramePr>
        <p:xfrm>
          <a:off x="161562" y="4477466"/>
          <a:ext cx="122062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Anna industri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Fisk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Gruve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Landbruk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Næringsmidler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Olje og gass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Prosessindustri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Teknisk/vitenskap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Tele og IKT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Verkstedindustri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441198" y="4494827"/>
          <a:ext cx="1165732" cy="164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73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Agentur og Engros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Bygg og anlegg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Diverse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Finans, eiendom, </a:t>
                      </a:r>
                      <a:r>
                        <a:rPr lang="nb-NO" sz="1100" u="none" strike="noStrike" dirty="0" err="1">
                          <a:effectLst/>
                        </a:rPr>
                        <a:t>uteie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Forr tjenesteyting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Transport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Utleie av arbeidskraft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2667374" y="4520659"/>
          <a:ext cx="1207296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2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Aktivitet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Handel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Overnatting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Servering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507479" y="1420579"/>
            <a:ext cx="3062712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nb-NO" sz="2800" dirty="0" smtClean="0">
              <a:solidFill>
                <a:prstClr val="white"/>
              </a:solidFill>
            </a:endParaRPr>
          </a:p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Arbeidsplassvekst</a:t>
            </a:r>
          </a:p>
          <a:p>
            <a:pPr algn="ctr"/>
            <a:endParaRPr lang="nb-NO" sz="2800" dirty="0">
              <a:solidFill>
                <a:prstClr val="white"/>
              </a:solidFill>
            </a:endParaRPr>
          </a:p>
        </p:txBody>
      </p:sp>
      <p:cxnSp>
        <p:nvCxnSpPr>
          <p:cNvPr id="12" name="Rett pil 11"/>
          <p:cNvCxnSpPr/>
          <p:nvPr/>
        </p:nvCxnSpPr>
        <p:spPr>
          <a:xfrm flipH="1">
            <a:off x="2614226" y="982730"/>
            <a:ext cx="8313" cy="4378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>
            <a:off x="1164248" y="700675"/>
            <a:ext cx="0" cy="6501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 flipV="1">
            <a:off x="891731" y="2805574"/>
            <a:ext cx="1" cy="9948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>
            <a:stCxn id="3" idx="0"/>
            <a:endCxn id="10" idx="2"/>
          </p:cNvCxnSpPr>
          <p:nvPr/>
        </p:nvCxnSpPr>
        <p:spPr>
          <a:xfrm flipV="1">
            <a:off x="2017131" y="2805574"/>
            <a:ext cx="21704" cy="9948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flipV="1">
            <a:off x="3164235" y="2805575"/>
            <a:ext cx="0" cy="97724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4807633" y="1670598"/>
            <a:ext cx="202474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Netto-flytting</a:t>
            </a:r>
            <a:endParaRPr lang="nb-NO" sz="2800" dirty="0">
              <a:solidFill>
                <a:prstClr val="white"/>
              </a:solidFill>
            </a:endParaRPr>
          </a:p>
        </p:txBody>
      </p:sp>
      <p:sp>
        <p:nvSpPr>
          <p:cNvPr id="30" name="TekstSylinder 29"/>
          <p:cNvSpPr txBox="1"/>
          <p:nvPr/>
        </p:nvSpPr>
        <p:spPr>
          <a:xfrm>
            <a:off x="4729286" y="28623"/>
            <a:ext cx="202474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black"/>
                </a:solidFill>
              </a:rPr>
              <a:t>Befolknings-vekst</a:t>
            </a:r>
            <a:endParaRPr lang="nb-NO" sz="2800" dirty="0">
              <a:solidFill>
                <a:prstClr val="black"/>
              </a:solidFill>
            </a:endParaRPr>
          </a:p>
        </p:txBody>
      </p:sp>
      <p:sp>
        <p:nvSpPr>
          <p:cNvPr id="31" name="TekstSylinder 30"/>
          <p:cNvSpPr txBox="1"/>
          <p:nvPr/>
        </p:nvSpPr>
        <p:spPr>
          <a:xfrm>
            <a:off x="7341858" y="28623"/>
            <a:ext cx="169091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Fødsels-balanse</a:t>
            </a:r>
            <a:endParaRPr lang="nb-NO" sz="2800" dirty="0">
              <a:solidFill>
                <a:prstClr val="white"/>
              </a:solidFill>
            </a:endParaRPr>
          </a:p>
        </p:txBody>
      </p:sp>
      <p:sp>
        <p:nvSpPr>
          <p:cNvPr id="32" name="TekstSylinder 31"/>
          <p:cNvSpPr txBox="1"/>
          <p:nvPr/>
        </p:nvSpPr>
        <p:spPr>
          <a:xfrm>
            <a:off x="4807633" y="3778581"/>
            <a:ext cx="2024744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white"/>
                </a:solidFill>
              </a:rPr>
              <a:t>Strukturelle forhold</a:t>
            </a:r>
            <a:endParaRPr lang="nb-NO" sz="2800" dirty="0">
              <a:solidFill>
                <a:prstClr val="white"/>
              </a:solidFill>
            </a:endParaRPr>
          </a:p>
        </p:txBody>
      </p:sp>
      <p:sp>
        <p:nvSpPr>
          <p:cNvPr id="33" name="TekstSylinder 32"/>
          <p:cNvSpPr txBox="1"/>
          <p:nvPr/>
        </p:nvSpPr>
        <p:spPr>
          <a:xfrm>
            <a:off x="4807633" y="4912186"/>
            <a:ext cx="202474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prstClr val="black"/>
                </a:solidFill>
              </a:rPr>
              <a:t>Befolkningsstørrelse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4807633" y="5277057"/>
            <a:ext cx="20247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prstClr val="black"/>
                </a:solidFill>
              </a:rPr>
              <a:t>Arbeidsmarkeds-integrasjon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35" name="TekstSylinder 34"/>
          <p:cNvSpPr txBox="1"/>
          <p:nvPr/>
        </p:nvSpPr>
        <p:spPr>
          <a:xfrm>
            <a:off x="4807633" y="5857371"/>
            <a:ext cx="20247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prstClr val="black"/>
                </a:solidFill>
              </a:rPr>
              <a:t>Arbeidsplassvekst i nabokommuner</a:t>
            </a:r>
            <a:endParaRPr lang="nb-NO" sz="1400" dirty="0">
              <a:solidFill>
                <a:prstClr val="black"/>
              </a:solidFill>
            </a:endParaRPr>
          </a:p>
        </p:txBody>
      </p:sp>
      <p:cxnSp>
        <p:nvCxnSpPr>
          <p:cNvPr id="36" name="Rett pil 35"/>
          <p:cNvCxnSpPr/>
          <p:nvPr/>
        </p:nvCxnSpPr>
        <p:spPr>
          <a:xfrm flipV="1">
            <a:off x="5729291" y="2805574"/>
            <a:ext cx="0" cy="97300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V="1">
            <a:off x="5729291" y="993934"/>
            <a:ext cx="1" cy="63427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/>
          <p:nvPr/>
        </p:nvCxnSpPr>
        <p:spPr>
          <a:xfrm flipH="1" flipV="1">
            <a:off x="6764915" y="448552"/>
            <a:ext cx="566057" cy="50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/>
          <p:cNvSpPr txBox="1"/>
          <p:nvPr/>
        </p:nvSpPr>
        <p:spPr>
          <a:xfrm>
            <a:off x="7283801" y="1000843"/>
            <a:ext cx="17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Fra SSBs 4m</a:t>
            </a:r>
            <a:endParaRPr lang="nb-NO" dirty="0">
              <a:solidFill>
                <a:prstClr val="black"/>
              </a:solidFill>
            </a:endParaRPr>
          </a:p>
        </p:txBody>
      </p:sp>
      <p:cxnSp>
        <p:nvCxnSpPr>
          <p:cNvPr id="41" name="Rett pil 40"/>
          <p:cNvCxnSpPr/>
          <p:nvPr/>
        </p:nvCxnSpPr>
        <p:spPr>
          <a:xfrm>
            <a:off x="3570191" y="2138361"/>
            <a:ext cx="1108468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tt pil 49"/>
          <p:cNvCxnSpPr>
            <a:endCxn id="5" idx="3"/>
          </p:cNvCxnSpPr>
          <p:nvPr/>
        </p:nvCxnSpPr>
        <p:spPr>
          <a:xfrm flipH="1">
            <a:off x="3570191" y="645049"/>
            <a:ext cx="1108469" cy="1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ett pil 53"/>
          <p:cNvCxnSpPr/>
          <p:nvPr/>
        </p:nvCxnSpPr>
        <p:spPr>
          <a:xfrm flipH="1">
            <a:off x="2392533" y="755750"/>
            <a:ext cx="2313096" cy="4077243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>
            <a:off x="2392533" y="993934"/>
            <a:ext cx="2325868" cy="4283123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tt pil 58"/>
          <p:cNvCxnSpPr/>
          <p:nvPr/>
        </p:nvCxnSpPr>
        <p:spPr>
          <a:xfrm flipH="1">
            <a:off x="3092223" y="988332"/>
            <a:ext cx="1829485" cy="3870380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/>
          <p:nvPr/>
        </p:nvCxnSpPr>
        <p:spPr>
          <a:xfrm flipH="1">
            <a:off x="3496175" y="1016087"/>
            <a:ext cx="1551459" cy="4229595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Sylinder 38"/>
          <p:cNvSpPr txBox="1"/>
          <p:nvPr/>
        </p:nvSpPr>
        <p:spPr>
          <a:xfrm>
            <a:off x="161562" y="3232219"/>
            <a:ext cx="1241427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prstClr val="white"/>
                </a:solidFill>
              </a:rPr>
              <a:t>Attraktivitet</a:t>
            </a:r>
            <a:endParaRPr lang="nb-NO" sz="1600" dirty="0">
              <a:solidFill>
                <a:prstClr val="white"/>
              </a:solidFill>
            </a:endParaRPr>
          </a:p>
        </p:txBody>
      </p:sp>
      <p:sp>
        <p:nvSpPr>
          <p:cNvPr id="42" name="TekstSylinder 41"/>
          <p:cNvSpPr txBox="1"/>
          <p:nvPr/>
        </p:nvSpPr>
        <p:spPr>
          <a:xfrm>
            <a:off x="1438421" y="3237249"/>
            <a:ext cx="1200886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prstClr val="white"/>
                </a:solidFill>
              </a:rPr>
              <a:t>Attraktivitet</a:t>
            </a:r>
            <a:endParaRPr lang="nb-NO" sz="1600" dirty="0">
              <a:solidFill>
                <a:prstClr val="white"/>
              </a:solidFill>
            </a:endParaRPr>
          </a:p>
        </p:txBody>
      </p:sp>
      <p:sp>
        <p:nvSpPr>
          <p:cNvPr id="43" name="TekstSylinder 42"/>
          <p:cNvSpPr txBox="1"/>
          <p:nvPr/>
        </p:nvSpPr>
        <p:spPr>
          <a:xfrm>
            <a:off x="2673784" y="3239440"/>
            <a:ext cx="1200886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prstClr val="white"/>
                </a:solidFill>
              </a:rPr>
              <a:t>Attraktivitet</a:t>
            </a:r>
            <a:endParaRPr lang="nb-NO" sz="1600" dirty="0">
              <a:solidFill>
                <a:prstClr val="white"/>
              </a:solidFill>
            </a:endParaRPr>
          </a:p>
        </p:txBody>
      </p:sp>
      <p:sp>
        <p:nvSpPr>
          <p:cNvPr id="44" name="TekstSylinder 43"/>
          <p:cNvSpPr txBox="1"/>
          <p:nvPr/>
        </p:nvSpPr>
        <p:spPr>
          <a:xfrm>
            <a:off x="4851143" y="3239440"/>
            <a:ext cx="198123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prstClr val="black"/>
                </a:solidFill>
              </a:rPr>
              <a:t>Attraktivitet</a:t>
            </a:r>
            <a:endParaRPr lang="nb-NO" sz="1600" dirty="0">
              <a:solidFill>
                <a:prstClr val="black"/>
              </a:solidFill>
            </a:endParaRPr>
          </a:p>
        </p:txBody>
      </p:sp>
      <p:cxnSp>
        <p:nvCxnSpPr>
          <p:cNvPr id="16" name="Rett linje 15"/>
          <p:cNvCxnSpPr/>
          <p:nvPr/>
        </p:nvCxnSpPr>
        <p:spPr>
          <a:xfrm flipH="1">
            <a:off x="4209058" y="28623"/>
            <a:ext cx="79829" cy="6705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-27265" y="6369067"/>
            <a:ext cx="241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0070C0"/>
                </a:solidFill>
              </a:rPr>
              <a:t>Arbeidsplasser</a:t>
            </a:r>
            <a:endParaRPr lang="nb-NO" sz="2800" dirty="0">
              <a:solidFill>
                <a:srgbClr val="0070C0"/>
              </a:solidFill>
            </a:endParaRPr>
          </a:p>
        </p:txBody>
      </p:sp>
      <p:sp>
        <p:nvSpPr>
          <p:cNvPr id="45" name="TekstSylinder 44"/>
          <p:cNvSpPr txBox="1"/>
          <p:nvPr/>
        </p:nvSpPr>
        <p:spPr>
          <a:xfrm>
            <a:off x="7204313" y="6346568"/>
            <a:ext cx="18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0070C0"/>
                </a:solidFill>
              </a:rPr>
              <a:t>Befolkning</a:t>
            </a:r>
            <a:endParaRPr lang="nb-N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49</a:t>
            </a:fld>
            <a:endParaRPr lang="nb-NO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8511161"/>
              </p:ext>
            </p:extLst>
          </p:nvPr>
        </p:nvGraphicFramePr>
        <p:xfrm>
          <a:off x="4431165" y="690790"/>
          <a:ext cx="4200525" cy="450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4431165" y="5377543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Nasjonal vekst i antall arbeidsplasser.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32229" y="856343"/>
            <a:ext cx="378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Samlet vekst i Norge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232229" y="1669143"/>
            <a:ext cx="355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Forutsetter uendret sysselsettingsandel, samt at SSBs prognoser for befolkningsutvikling for landet stemmer.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508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</a:t>
            </a:fld>
            <a:endParaRPr lang="nb-NO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618646"/>
              </p:ext>
            </p:extLst>
          </p:nvPr>
        </p:nvGraphicFramePr>
        <p:xfrm>
          <a:off x="4159876" y="114752"/>
          <a:ext cx="4933325" cy="547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4709885" y="5770603"/>
            <a:ext cx="417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Befolkningsendringer Norge, dekomponert</a:t>
            </a:r>
            <a:endParaRPr lang="nb-NO" i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8058" y="1299027"/>
            <a:ext cx="379272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Norge har stabilt fødselsoverskudd.</a:t>
            </a:r>
          </a:p>
          <a:p>
            <a:r>
              <a:rPr lang="nb-NO" sz="2800" dirty="0" smtClean="0"/>
              <a:t>Netto innvandring har variert mye, men er nå synkende.</a:t>
            </a:r>
          </a:p>
          <a:p>
            <a:endParaRPr lang="nb-NO" sz="2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9029" y="60102"/>
            <a:ext cx="189411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Demografi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50</a:t>
            </a:fld>
            <a:endParaRPr lang="nb-NO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76118"/>
              </p:ext>
            </p:extLst>
          </p:nvPr>
        </p:nvGraphicFramePr>
        <p:xfrm>
          <a:off x="5759541" y="137145"/>
          <a:ext cx="3100070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1701800"/>
                <a:gridCol w="699135"/>
                <a:gridCol w="699135"/>
              </a:tblGrid>
              <a:tr h="190500">
                <a:tc>
                  <a:txBody>
                    <a:bodyPr/>
                    <a:lstStyle/>
                    <a:p>
                      <a:endParaRPr lang="nb-NO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2000-2014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2015-2030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Anna industri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-2,9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9D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Næringsmidler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0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ED0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Olje og gass utvinning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1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-4,8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Prosessindustri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-2,8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E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-4,3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678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Verkstedindustri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E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Fisk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-1,6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C3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Gruve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Landbruk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-2,4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-3,8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486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Olje og gass tjen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-4,4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76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Teknisk/vitenskap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5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 og IKT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4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Aktivitet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Handel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F3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Overnatting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Servering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Agentur og Engros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E8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Bygg og anlegg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4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Diverse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B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Finans, eiendom, utleie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E0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Forr. tjenesteyting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4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Utleie av arbeidskraft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8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6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6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Kommune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5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Fylke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b-NO" sz="120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nb-NO" sz="1200" dirty="0">
                        <a:effectLst/>
                        <a:latin typeface="Sabon LT Std" panose="020206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1D4"/>
                    </a:solidFill>
                  </a:tcPr>
                </a:tc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5759541" y="6226629"/>
            <a:ext cx="310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Gjennomsnittlige vekstrater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32229" y="856343"/>
            <a:ext cx="378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Den strukturelle utviklingen i Norge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12057" y="2082799"/>
            <a:ext cx="4310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Oljebransjer får nedgang.</a:t>
            </a:r>
          </a:p>
          <a:p>
            <a:r>
              <a:rPr lang="nb-NO" sz="2400" dirty="0" smtClean="0"/>
              <a:t>Andre bransjer får utvikling lik trend, men slik at samlet vekst i Norge blir som forutsatt.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710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51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4146151"/>
              </p:ext>
            </p:extLst>
          </p:nvPr>
        </p:nvGraphicFramePr>
        <p:xfrm>
          <a:off x="4185633" y="0"/>
          <a:ext cx="4958367" cy="512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3825025" y="5434885"/>
            <a:ext cx="531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Normalscenarier med trendframskriving av vekst i hver bransje, og med en oljejustert bransjeframskriving.</a:t>
            </a:r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3031" y="257577"/>
            <a:ext cx="372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Hva betyr oljekrisen for Sogn og Fjordane?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3031" y="1339404"/>
            <a:ext cx="38250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Nedgang i oljebasert næringsliv vil bety lite for Sogn og Fjordane, fordi den utgjør en lavere andel enn i resten av landet.</a:t>
            </a:r>
          </a:p>
          <a:p>
            <a:endParaRPr lang="nb-NO" sz="2000" dirty="0"/>
          </a:p>
          <a:p>
            <a:r>
              <a:rPr lang="nb-NO" sz="2000" dirty="0" smtClean="0"/>
              <a:t>Scenariene er basert på at andre sektorer og næringer vil få litt bedre vekst som følge av lavere kronekurs, rente og bedre tilgang på personell.</a:t>
            </a:r>
          </a:p>
          <a:p>
            <a:endParaRPr lang="nb-NO" sz="2000" dirty="0"/>
          </a:p>
          <a:p>
            <a:r>
              <a:rPr lang="nb-NO" sz="2000" dirty="0" smtClean="0"/>
              <a:t>I så fall vil Sogn og Fjordane få bedre vekstvilkår i næringslivet.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488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52</a:t>
            </a:fld>
            <a:endParaRPr lang="nb-NO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78476"/>
              </p:ext>
            </p:extLst>
          </p:nvPr>
        </p:nvGraphicFramePr>
        <p:xfrm>
          <a:off x="1600196" y="979941"/>
          <a:ext cx="4875369" cy="1571625"/>
        </p:xfrm>
        <a:graphic>
          <a:graphicData uri="http://schemas.openxmlformats.org/drawingml/2006/table">
            <a:tbl>
              <a:tblPr/>
              <a:tblGrid>
                <a:gridCol w="960728"/>
                <a:gridCol w="1024777"/>
                <a:gridCol w="1024777"/>
                <a:gridCol w="1001487"/>
                <a:gridCol w="863600"/>
              </a:tblGrid>
              <a:tr h="280375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Høyvekst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Lavvekst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Historisk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Besøk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3091543" y="203200"/>
            <a:ext cx="386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4 Scenarier</a:t>
            </a:r>
            <a:endParaRPr lang="nb-NO" sz="36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28928" y="3447371"/>
            <a:ext cx="1955802" cy="21236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Høyvekst</a:t>
            </a:r>
          </a:p>
          <a:p>
            <a:r>
              <a:rPr lang="nb-NO" dirty="0" smtClean="0"/>
              <a:t>Attraktivitet lik den regionen som er rangert som nummer 20 i perioden 2009-2014.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2497214" y="3447371"/>
            <a:ext cx="1968123" cy="2123658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Lavvekst</a:t>
            </a:r>
            <a:endParaRPr lang="nb-NO" sz="2400" b="1" dirty="0" smtClean="0"/>
          </a:p>
          <a:p>
            <a:r>
              <a:rPr lang="nb-NO" dirty="0" smtClean="0"/>
              <a:t>Attraktivitet lik den regionen som er rangert som nummer 64 i perioden 2009-2014.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577821" y="3447371"/>
            <a:ext cx="1897744" cy="2123658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Historisk</a:t>
            </a:r>
          </a:p>
          <a:p>
            <a:r>
              <a:rPr lang="nb-NO" dirty="0" smtClean="0"/>
              <a:t>Attraktivitet lik den regionen hadde i perioden 2009-2014.</a:t>
            </a:r>
          </a:p>
          <a:p>
            <a:endParaRPr lang="nb-NO" dirty="0"/>
          </a:p>
          <a:p>
            <a:endParaRPr lang="nb-NO" dirty="0" smtClean="0"/>
          </a:p>
        </p:txBody>
      </p:sp>
      <p:sp>
        <p:nvSpPr>
          <p:cNvPr id="11" name="TekstSylinder 10"/>
          <p:cNvSpPr txBox="1"/>
          <p:nvPr/>
        </p:nvSpPr>
        <p:spPr>
          <a:xfrm>
            <a:off x="6588049" y="3447371"/>
            <a:ext cx="1793951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Normal</a:t>
            </a:r>
          </a:p>
          <a:p>
            <a:r>
              <a:rPr lang="nb-NO" dirty="0" smtClean="0"/>
              <a:t>Attraktivitet 0, veksten blir nøyaktig som forventet.</a:t>
            </a:r>
          </a:p>
          <a:p>
            <a:endParaRPr lang="nb-NO" dirty="0"/>
          </a:p>
          <a:p>
            <a:endParaRPr lang="nb-NO" dirty="0" smtClean="0"/>
          </a:p>
        </p:txBody>
      </p:sp>
      <p:sp>
        <p:nvSpPr>
          <p:cNvPr id="12" name="Pil ned 11"/>
          <p:cNvSpPr/>
          <p:nvPr/>
        </p:nvSpPr>
        <p:spPr>
          <a:xfrm rot="13845079">
            <a:off x="2389537" y="2415067"/>
            <a:ext cx="214089" cy="109910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ned 12"/>
          <p:cNvSpPr/>
          <p:nvPr/>
        </p:nvSpPr>
        <p:spPr>
          <a:xfrm rot="12955456">
            <a:off x="3733005" y="2526161"/>
            <a:ext cx="214089" cy="92750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ned 13"/>
          <p:cNvSpPr/>
          <p:nvPr/>
        </p:nvSpPr>
        <p:spPr>
          <a:xfrm rot="9296407">
            <a:off x="5230640" y="2537755"/>
            <a:ext cx="214089" cy="92750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ned 14"/>
          <p:cNvSpPr/>
          <p:nvPr/>
        </p:nvSpPr>
        <p:spPr>
          <a:xfrm rot="8046555">
            <a:off x="6430804" y="2449799"/>
            <a:ext cx="214089" cy="105989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307850" y="5698458"/>
            <a:ext cx="2437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OBS: I rapporten er det perioden 2005-2014 som er brukt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56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53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604658" y="5486400"/>
            <a:ext cx="453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Scenarier for arbeidsplassvekst.</a:t>
            </a:r>
            <a:endParaRPr lang="nb-NO" i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66914" y="827314"/>
            <a:ext cx="32657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Arbeidsplassvekst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Mulighetsrommet er  mellom:</a:t>
            </a:r>
          </a:p>
          <a:p>
            <a:r>
              <a:rPr lang="nb-NO" dirty="0" smtClean="0"/>
              <a:t>Nedgang til 53 324</a:t>
            </a:r>
          </a:p>
          <a:p>
            <a:r>
              <a:rPr lang="nb-NO" dirty="0" smtClean="0"/>
              <a:t>Vekst til 61 515</a:t>
            </a:r>
          </a:p>
          <a:p>
            <a:r>
              <a:rPr lang="nb-NO" dirty="0" smtClean="0"/>
              <a:t>Fortsette med samme attraktivitet: 59 011</a:t>
            </a:r>
            <a:endParaRPr lang="nb-NO" dirty="0"/>
          </a:p>
        </p:txBody>
      </p:sp>
      <p:graphicFrame>
        <p:nvGraphicFramePr>
          <p:cNvPr id="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434685"/>
              </p:ext>
            </p:extLst>
          </p:nvPr>
        </p:nvGraphicFramePr>
        <p:xfrm>
          <a:off x="3846286" y="78656"/>
          <a:ext cx="5297714" cy="540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0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54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434114" y="5711371"/>
            <a:ext cx="460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Drivkrefter for arbeidsplassvekst i næringsliv.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3580" y="1756229"/>
            <a:ext cx="375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 scenariene antar vil Sogn og Fjordane fortsatt ha en negativ bransjeeffekt.</a:t>
            </a:r>
          </a:p>
          <a:p>
            <a:endParaRPr lang="nb-NO" dirty="0"/>
          </a:p>
          <a:p>
            <a:r>
              <a:rPr lang="nb-NO" dirty="0" smtClean="0"/>
              <a:t>Det blir også en negativ befolknings-effekt på grunn av fortsatt negativ struktur, men mindre negativ enn tidligere.</a:t>
            </a:r>
          </a:p>
          <a:p>
            <a:endParaRPr lang="nb-NO" dirty="0"/>
          </a:p>
          <a:p>
            <a:r>
              <a:rPr lang="nb-NO" dirty="0" smtClean="0"/>
              <a:t>Sogn og Fjordane har hatt </a:t>
            </a:r>
            <a:r>
              <a:rPr lang="nb-NO" dirty="0" err="1" smtClean="0"/>
              <a:t>enkeltår</a:t>
            </a:r>
            <a:r>
              <a:rPr lang="nb-NO" dirty="0" smtClean="0"/>
              <a:t> med høyere næringsattraktivitet enn i høyvekstscenariet.</a:t>
            </a:r>
          </a:p>
          <a:p>
            <a:endParaRPr lang="nb-NO" dirty="0"/>
          </a:p>
          <a:p>
            <a:r>
              <a:rPr lang="nb-NO" dirty="0" smtClean="0"/>
              <a:t>Det gir en vekst på 245 i 2015, synkende til 120 i 2030.</a:t>
            </a:r>
          </a:p>
          <a:p>
            <a:endParaRPr lang="nb-NO" dirty="0"/>
          </a:p>
          <a:p>
            <a:r>
              <a:rPr lang="nb-NO" dirty="0" smtClean="0"/>
              <a:t>Attraktiviteten står for 233 i 2015.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63580" y="123372"/>
            <a:ext cx="3599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Arbeidsplassvekst i høyvekstscenariet Næringslivet</a:t>
            </a:r>
            <a:endParaRPr lang="nb-NO" sz="3200" dirty="0"/>
          </a:p>
        </p:txBody>
      </p:sp>
      <p:graphicFrame>
        <p:nvGraphicFramePr>
          <p:cNvPr id="8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710419"/>
              </p:ext>
            </p:extLst>
          </p:nvPr>
        </p:nvGraphicFramePr>
        <p:xfrm>
          <a:off x="4108131" y="0"/>
          <a:ext cx="5035869" cy="556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9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55</a:t>
            </a:fld>
            <a:endParaRPr lang="nb-NO"/>
          </a:p>
        </p:txBody>
      </p:sp>
      <p:graphicFrame>
        <p:nvGraphicFramePr>
          <p:cNvPr id="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640999"/>
              </p:ext>
            </p:extLst>
          </p:nvPr>
        </p:nvGraphicFramePr>
        <p:xfrm>
          <a:off x="4151086" y="0"/>
          <a:ext cx="4992914" cy="581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0" y="224971"/>
            <a:ext cx="40785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Hvis Norge går inn i en periode med nedgang i næringslivet?</a:t>
            </a:r>
          </a:p>
          <a:p>
            <a:endParaRPr lang="nb-NO" sz="3200" dirty="0"/>
          </a:p>
          <a:p>
            <a:r>
              <a:rPr lang="nb-NO" sz="3200" dirty="0" smtClean="0"/>
              <a:t>Da vil det kunne bli nedgang i antall arbeidsplasser i Sogn og Fjordane selv om de har lykkes med å bli attraktive for næringsliv.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5342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56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4604658" y="5486400"/>
            <a:ext cx="453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Scenarier for befolkningsvekst.</a:t>
            </a:r>
            <a:endParaRPr lang="nb-NO" i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66914" y="827314"/>
            <a:ext cx="3955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Befolkningsvekst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sz="2800" dirty="0" smtClean="0"/>
              <a:t>Mulighetsrommet er  mellom:</a:t>
            </a:r>
          </a:p>
          <a:p>
            <a:endParaRPr lang="nb-NO" sz="2800" dirty="0" smtClean="0"/>
          </a:p>
          <a:p>
            <a:r>
              <a:rPr lang="nb-NO" sz="2800" dirty="0" smtClean="0"/>
              <a:t>Nedgang til 100 661</a:t>
            </a:r>
          </a:p>
          <a:p>
            <a:r>
              <a:rPr lang="nb-NO" sz="2800" dirty="0" smtClean="0"/>
              <a:t>Vekst til 122 667</a:t>
            </a:r>
          </a:p>
        </p:txBody>
      </p:sp>
      <p:graphicFrame>
        <p:nvGraphicFramePr>
          <p:cNvPr id="8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111665"/>
              </p:ext>
            </p:extLst>
          </p:nvPr>
        </p:nvGraphicFramePr>
        <p:xfrm>
          <a:off x="3911600" y="0"/>
          <a:ext cx="5232400" cy="524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5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57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875314" y="5203371"/>
            <a:ext cx="515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Befolkningsendringer, dekomponert.</a:t>
            </a:r>
            <a:endParaRPr lang="nb-NO" i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66914" y="827314"/>
            <a:ext cx="35995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Befolkningsvekst i høyvekstscenariet</a:t>
            </a:r>
          </a:p>
          <a:p>
            <a:endParaRPr lang="nb-NO" dirty="0" smtClean="0"/>
          </a:p>
          <a:p>
            <a:r>
              <a:rPr lang="nb-NO" sz="2400" dirty="0" smtClean="0"/>
              <a:t>Sogn og Fjordane lykkes med næringsutvikling og får en vekst i antall arbeidsplasser lik resten av landet.</a:t>
            </a:r>
          </a:p>
          <a:p>
            <a:endParaRPr lang="nb-NO" sz="2400" dirty="0"/>
          </a:p>
          <a:p>
            <a:r>
              <a:rPr lang="nb-NO" sz="2400" dirty="0" smtClean="0"/>
              <a:t>Snur negativ bostedsattraktivitet til positiv.</a:t>
            </a:r>
          </a:p>
          <a:p>
            <a:endParaRPr lang="nb-NO" dirty="0"/>
          </a:p>
          <a:p>
            <a:endParaRPr lang="nb-NO" dirty="0" smtClean="0"/>
          </a:p>
        </p:txBody>
      </p:sp>
      <p:graphicFrame>
        <p:nvGraphicFramePr>
          <p:cNvPr id="9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211272"/>
              </p:ext>
            </p:extLst>
          </p:nvPr>
        </p:nvGraphicFramePr>
        <p:xfrm>
          <a:off x="4020457" y="20097"/>
          <a:ext cx="5123543" cy="508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2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Knut Vareide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79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Hva skaper attraktivitet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240815" y="6810830"/>
            <a:ext cx="838200" cy="365124"/>
          </a:xfrm>
        </p:spPr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079015" y="6810831"/>
            <a:ext cx="609600" cy="365125"/>
          </a:xfrm>
        </p:spPr>
        <p:txBody>
          <a:bodyPr/>
          <a:lstStyle/>
          <a:p>
            <a:fld id="{E150E6D8-4E2F-9049-B66F-2E2F7E25868B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4343" y="4419600"/>
            <a:ext cx="38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Folketall dekomponert</a:t>
            </a:r>
            <a:endParaRPr lang="nb-NO" i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831643" y="4419600"/>
            <a:ext cx="38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Folketall dekomponert relativt</a:t>
            </a:r>
            <a:endParaRPr lang="nb-NO" i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04799" y="5094513"/>
            <a:ext cx="831487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Den relative nettoflyttingen (inkludert innvandring) har vært negativ siden 2000. Gir utviklingen i 2015 grunn til optimisme?</a:t>
            </a:r>
          </a:p>
          <a:p>
            <a:endParaRPr lang="nb-NO" sz="2400" dirty="0" smtClean="0"/>
          </a:p>
          <a:p>
            <a:r>
              <a:rPr lang="nb-NO" sz="2400" dirty="0" smtClean="0"/>
              <a:t>Relativ nettoflytting blir brukt i analysene av bostedsattraktivitet.</a:t>
            </a:r>
            <a:endParaRPr lang="nb-NO" sz="2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9029" y="60102"/>
            <a:ext cx="189411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Demografi</a:t>
            </a:r>
            <a:endParaRPr lang="nb-NO" sz="28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75"/>
          <p:cNvGraphicFramePr/>
          <p:nvPr>
            <p:extLst>
              <p:ext uri="{D42A27DB-BD31-4B8C-83A1-F6EECF244321}">
                <p14:modId xmlns:p14="http://schemas.microsoft.com/office/powerpoint/2010/main" val="1315970009"/>
              </p:ext>
            </p:extLst>
          </p:nvPr>
        </p:nvGraphicFramePr>
        <p:xfrm>
          <a:off x="0" y="787302"/>
          <a:ext cx="4324863" cy="363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83"/>
          <p:cNvGraphicFramePr/>
          <p:nvPr/>
        </p:nvGraphicFramePr>
        <p:xfrm>
          <a:off x="4728431" y="667702"/>
          <a:ext cx="4415570" cy="354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8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29098" y="2734704"/>
            <a:ext cx="6056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Omdømme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29099" y="3312464"/>
            <a:ext cx="218628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Areal og bygninger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785522" y="3312464"/>
            <a:ext cx="163200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Ameniteter</a:t>
            </a:r>
          </a:p>
          <a:p>
            <a:pPr defTabSz="342900"/>
            <a:r>
              <a:rPr lang="nb-NO" sz="2400" dirty="0">
                <a:solidFill>
                  <a:prstClr val="black"/>
                </a:solidFill>
              </a:rPr>
              <a:t>(Goder)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525542" y="3306975"/>
            <a:ext cx="205998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Identitet og stedlig kultur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48056" y="1872342"/>
            <a:ext cx="661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0070C0"/>
                </a:solidFill>
              </a:rPr>
              <a:t>Fire kategorier av attraktivitetsfaktorer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342399" y="493486"/>
            <a:ext cx="652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prstClr val="black"/>
                </a:solidFill>
              </a:rPr>
              <a:t>Det finnes mange faktorer som kan bety noe for attraktiviteten</a:t>
            </a:r>
            <a:endParaRPr lang="nb-NO" sz="3200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770743" y="5130800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0070C0"/>
                </a:solidFill>
              </a:rPr>
              <a:t>Må ha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757249" y="5130800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>
                <a:solidFill>
                  <a:srgbClr val="C00000"/>
                </a:solidFill>
              </a:rPr>
              <a:t>X</a:t>
            </a:r>
            <a:r>
              <a:rPr lang="nb-NO" sz="3200" dirty="0" smtClean="0">
                <a:solidFill>
                  <a:srgbClr val="C00000"/>
                </a:solidFill>
              </a:rPr>
              <a:t>-faktor</a:t>
            </a:r>
            <a:endParaRPr lang="nb-NO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885873" y="1769546"/>
          <a:ext cx="3352801" cy="318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Sylinder 2"/>
          <p:cNvSpPr txBox="1"/>
          <p:nvPr/>
        </p:nvSpPr>
        <p:spPr>
          <a:xfrm rot="1544330">
            <a:off x="2050395" y="3089639"/>
            <a:ext cx="1685732" cy="369332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Omdømme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 rot="1466596">
            <a:off x="1476292" y="4271812"/>
            <a:ext cx="1685732" cy="369332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Areal/bygninger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 rot="1488440">
            <a:off x="1672021" y="3873959"/>
            <a:ext cx="1685732" cy="369332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Ameniteter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 rot="1528293">
            <a:off x="1858794" y="3477018"/>
            <a:ext cx="1685732" cy="369332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Identitet/ kultur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 rot="19971553">
            <a:off x="5349749" y="3008695"/>
            <a:ext cx="16857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Omdømme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 rot="19975346">
            <a:off x="5963457" y="4216344"/>
            <a:ext cx="16857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Areal/bygninger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 rot="19950192">
            <a:off x="5765359" y="3808918"/>
            <a:ext cx="16857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Ameniteter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 rot="19953845">
            <a:off x="5566903" y="3404642"/>
            <a:ext cx="16857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Identitet/ kultur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 rot="16200000">
            <a:off x="4544730" y="1225309"/>
            <a:ext cx="1700702" cy="36933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Omdømme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 rot="16122266">
            <a:off x="2923920" y="1225311"/>
            <a:ext cx="1700702" cy="36933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Areal/bygninger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 rot="16144110">
            <a:off x="3418187" y="1228200"/>
            <a:ext cx="1700702" cy="36933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Ameniteter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 rot="16183963">
            <a:off x="3988323" y="1222202"/>
            <a:ext cx="1700702" cy="36933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Identitet/ kultur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61335" y="5302045"/>
            <a:ext cx="727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black"/>
                </a:solidFill>
              </a:rPr>
              <a:t>De fire kategoriene har ulikt innhold alt ettersom hvilken type attraktivitet det dreier seg om</a:t>
            </a:r>
            <a:endParaRPr lang="nb-NO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668385" y="1769546"/>
          <a:ext cx="3570289" cy="318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kstSylinder 14"/>
          <p:cNvSpPr txBox="1"/>
          <p:nvPr/>
        </p:nvSpPr>
        <p:spPr>
          <a:xfrm>
            <a:off x="2327564" y="99752"/>
            <a:ext cx="625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prstClr val="black"/>
                </a:solidFill>
              </a:rPr>
              <a:t>Balansert utvikling er viktig!</a:t>
            </a:r>
            <a:endParaRPr lang="nb-NO" sz="3200" dirty="0">
              <a:solidFill>
                <a:prstClr val="black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5253644" y="1288473"/>
            <a:ext cx="3790604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black"/>
                </a:solidFill>
              </a:rPr>
              <a:t>Bostedsattraktivitet uten næringsattraktivitet fører til nedgang i sysselsetting</a:t>
            </a:r>
            <a:endParaRPr lang="nb-NO" sz="2800" dirty="0">
              <a:solidFill>
                <a:prstClr val="black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2022762" y="5438978"/>
            <a:ext cx="444453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prstClr val="black"/>
                </a:solidFill>
              </a:rPr>
              <a:t>Ensidig næringsattraktivitet gir bare økt innpendling</a:t>
            </a:r>
            <a:endParaRPr lang="nb-NO" sz="2800" dirty="0">
              <a:solidFill>
                <a:prstClr val="black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130700" y="1811094"/>
            <a:ext cx="263474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Lite sted: Bostedattraktivitet viktig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4809" y="3757576"/>
            <a:ext cx="26973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Stort sted: Næringsattraktivitet viktig</a:t>
            </a:r>
            <a:endParaRPr lang="nb-NO" sz="2400" dirty="0">
              <a:solidFill>
                <a:prstClr val="black"/>
              </a:solidFill>
            </a:endParaRPr>
          </a:p>
        </p:txBody>
      </p:sp>
      <p:cxnSp>
        <p:nvCxnSpPr>
          <p:cNvPr id="5" name="Rett pil 4"/>
          <p:cNvCxnSpPr/>
          <p:nvPr/>
        </p:nvCxnSpPr>
        <p:spPr>
          <a:xfrm>
            <a:off x="2022762" y="3104355"/>
            <a:ext cx="0" cy="567993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29098" y="2734704"/>
            <a:ext cx="6056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Omdømme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29099" y="3312464"/>
            <a:ext cx="218628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Areal og bygninger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785522" y="3312464"/>
            <a:ext cx="163200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Ameniteter</a:t>
            </a:r>
          </a:p>
          <a:p>
            <a:pPr defTabSz="342900"/>
            <a:r>
              <a:rPr lang="nb-NO" sz="2400" dirty="0">
                <a:solidFill>
                  <a:prstClr val="black"/>
                </a:solidFill>
              </a:rPr>
              <a:t>(Goder)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525542" y="3306975"/>
            <a:ext cx="205998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Identitet og stedlig kultur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48056" y="1872342"/>
            <a:ext cx="661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prstClr val="black"/>
                </a:solidFill>
              </a:rPr>
              <a:t>Fire kategorier av attraktivitetsfaktorer</a:t>
            </a:r>
            <a:endParaRPr lang="nb-NO" sz="3200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342399" y="493486"/>
            <a:ext cx="652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prstClr val="black"/>
                </a:solidFill>
              </a:rPr>
              <a:t>Det finnes mange faktorer som kan bety noe for attraktiviteten</a:t>
            </a:r>
            <a:endParaRPr lang="nb-NO" sz="3200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11456" y="4731657"/>
            <a:ext cx="809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i="1" dirty="0" smtClean="0">
                <a:solidFill>
                  <a:srgbClr val="0070C0"/>
                </a:solidFill>
              </a:rPr>
              <a:t>Nivå</a:t>
            </a:r>
            <a:r>
              <a:rPr lang="nb-NO" sz="2800" dirty="0" smtClean="0">
                <a:solidFill>
                  <a:srgbClr val="0070C0"/>
                </a:solidFill>
              </a:rPr>
              <a:t> har tilsynelatende ingen effekt</a:t>
            </a:r>
          </a:p>
          <a:p>
            <a:pPr algn="ctr"/>
            <a:r>
              <a:rPr lang="nb-NO" sz="2800" dirty="0" smtClean="0">
                <a:solidFill>
                  <a:srgbClr val="0070C0"/>
                </a:solidFill>
              </a:rPr>
              <a:t>Det er </a:t>
            </a:r>
            <a:r>
              <a:rPr lang="nb-NO" sz="2800" i="1" dirty="0" smtClean="0">
                <a:solidFill>
                  <a:srgbClr val="0070C0"/>
                </a:solidFill>
              </a:rPr>
              <a:t>endring</a:t>
            </a:r>
            <a:r>
              <a:rPr lang="nb-NO" sz="2800" dirty="0" smtClean="0">
                <a:solidFill>
                  <a:srgbClr val="0070C0"/>
                </a:solidFill>
              </a:rPr>
              <a:t> som påvirker attraktiviteten</a:t>
            </a:r>
            <a:endParaRPr lang="nb-N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58127" y="1974472"/>
            <a:ext cx="6056430" cy="461665"/>
          </a:xfrm>
          <a:prstGeom prst="rect">
            <a:avLst/>
          </a:prstGeom>
          <a:solidFill>
            <a:srgbClr val="FFE48F"/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Omdømme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58128" y="2552232"/>
            <a:ext cx="2186287" cy="1200329"/>
          </a:xfrm>
          <a:prstGeom prst="rect">
            <a:avLst/>
          </a:prstGeom>
          <a:solidFill>
            <a:srgbClr val="FFE48F"/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Areal og bygninger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814551" y="2552232"/>
            <a:ext cx="1632008" cy="1200329"/>
          </a:xfrm>
          <a:prstGeom prst="rect">
            <a:avLst/>
          </a:prstGeom>
          <a:solidFill>
            <a:srgbClr val="FFE48F"/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Ameniteter</a:t>
            </a:r>
          </a:p>
          <a:p>
            <a:pPr defTabSz="342900"/>
            <a:r>
              <a:rPr lang="nb-NO" sz="2400" dirty="0">
                <a:solidFill>
                  <a:prstClr val="black"/>
                </a:solidFill>
              </a:rPr>
              <a:t>(Goder)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554571" y="2552232"/>
            <a:ext cx="2059986" cy="1200329"/>
          </a:xfrm>
          <a:prstGeom prst="rect">
            <a:avLst/>
          </a:prstGeom>
          <a:solidFill>
            <a:srgbClr val="FFE48F"/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defTabSz="342900"/>
            <a:r>
              <a:rPr lang="nb-NO" sz="2400" dirty="0">
                <a:solidFill>
                  <a:prstClr val="black"/>
                </a:solidFill>
              </a:rPr>
              <a:t>Identitet og stedlig kultur</a:t>
            </a:r>
          </a:p>
          <a:p>
            <a:pPr defTabSz="342900"/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558127" y="3874145"/>
            <a:ext cx="6056430" cy="584775"/>
          </a:xfrm>
          <a:prstGeom prst="rect">
            <a:avLst/>
          </a:prstGeom>
          <a:solidFill>
            <a:srgbClr val="FFC000"/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nb-NO" sz="3200" dirty="0" smtClean="0">
                <a:solidFill>
                  <a:prstClr val="black"/>
                </a:solidFill>
              </a:rPr>
              <a:t>Samarbeids- og endringskultur</a:t>
            </a:r>
            <a:endParaRPr lang="nb-NO" sz="3200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90204" y="4538405"/>
            <a:ext cx="836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0070C0"/>
                </a:solidFill>
              </a:rPr>
              <a:t>Og da blir stedets evne til </a:t>
            </a:r>
            <a:r>
              <a:rPr lang="nb-NO" sz="3200" i="1" dirty="0" smtClean="0">
                <a:solidFill>
                  <a:srgbClr val="0070C0"/>
                </a:solidFill>
              </a:rPr>
              <a:t>endring</a:t>
            </a:r>
            <a:r>
              <a:rPr lang="nb-NO" sz="3200" dirty="0" smtClean="0">
                <a:solidFill>
                  <a:srgbClr val="0070C0"/>
                </a:solidFill>
              </a:rPr>
              <a:t> nøkkelfaktoren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342399" y="493486"/>
            <a:ext cx="652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prstClr val="black"/>
                </a:solidFill>
              </a:rPr>
              <a:t>Det finnes mange faktorer som må endres for å øke attraktiviteten</a:t>
            </a:r>
            <a:endParaRPr lang="nb-NO" sz="3200" dirty="0">
              <a:solidFill>
                <a:prstClr val="black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90203" y="5172841"/>
            <a:ext cx="836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0070C0"/>
                </a:solidFill>
              </a:rPr>
              <a:t>For å få nok kraft må alle aktører mobiliseres</a:t>
            </a:r>
            <a:endParaRPr lang="nb-NO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65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700789" y="1722946"/>
            <a:ext cx="42757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Langsiktighet og konsistens i satsingen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700789" y="2613124"/>
            <a:ext cx="427578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Får med alle aktører</a:t>
            </a:r>
          </a:p>
          <a:p>
            <a:r>
              <a:rPr lang="nb-NO" sz="2400" dirty="0" smtClean="0">
                <a:solidFill>
                  <a:prstClr val="black"/>
                </a:solidFill>
              </a:rPr>
              <a:t>Fylke, kommuner, institusjoner, næringsliv frivillig sektor…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700789" y="4791011"/>
            <a:ext cx="42757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Finner ut av kommunereformen på en god måte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700789" y="5740369"/>
            <a:ext cx="42757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Høgskole og utdanning videreutvikles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700789" y="3858019"/>
            <a:ext cx="42757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Greier å konkretisere og faktisk sette i verk mange tiltak</a:t>
            </a:r>
            <a:endParaRPr lang="en-GB" sz="2400" dirty="0">
              <a:solidFill>
                <a:prstClr val="black"/>
              </a:solidFill>
            </a:endParaRPr>
          </a:p>
        </p:txBody>
      </p:sp>
      <p:cxnSp>
        <p:nvCxnSpPr>
          <p:cNvPr id="10" name="Rett linje 9"/>
          <p:cNvCxnSpPr/>
          <p:nvPr/>
        </p:nvCxnSpPr>
        <p:spPr>
          <a:xfrm flipH="1">
            <a:off x="4453281" y="174567"/>
            <a:ext cx="16625" cy="668343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90152" y="1907611"/>
            <a:ext cx="42463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Skiftende og sprikende satsinger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90152" y="2584078"/>
            <a:ext cx="42463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Fylkeskommunen står alene om satsingen. De andre jobber med andre mål og strategier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90152" y="4790866"/>
            <a:ext cx="42463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Kommunereformen - sliter seg ut med å finne ut hvem de skal slå seg sammen med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90152" y="6093768"/>
            <a:ext cx="42463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Høgskole og utdanning svekkes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90152" y="3857296"/>
            <a:ext cx="42463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Fine strategier og ambisjoner, men ingen faktiske handlinger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4700789" y="789954"/>
            <a:ext cx="42757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Felles mål, virkelighetsforståelse og strategier hos aktørene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104621" y="789953"/>
            <a:ext cx="421738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prstClr val="black"/>
                </a:solidFill>
              </a:rPr>
              <a:t>Uklare mål, ulik tolkning av situasjon og ståsted</a:t>
            </a:r>
            <a:endParaRPr lang="en-GB" sz="2400" dirty="0">
              <a:solidFill>
                <a:prstClr val="black"/>
              </a:solidFill>
            </a:endParaRPr>
          </a:p>
        </p:txBody>
      </p:sp>
      <p:cxnSp>
        <p:nvCxnSpPr>
          <p:cNvPr id="18" name="Rett linje 17"/>
          <p:cNvCxnSpPr/>
          <p:nvPr/>
        </p:nvCxnSpPr>
        <p:spPr>
          <a:xfrm flipV="1">
            <a:off x="0" y="656795"/>
            <a:ext cx="8976575" cy="25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4730235" y="21022"/>
            <a:ext cx="398601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prstClr val="white"/>
                </a:solidFill>
              </a:rPr>
              <a:t>Attraktiv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104621" y="18319"/>
            <a:ext cx="3986011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prstClr val="white"/>
                </a:solidFill>
              </a:rPr>
              <a:t>Ikke attraktiv</a:t>
            </a:r>
            <a:endParaRPr lang="en-GB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-1" y="18708"/>
            <a:ext cx="246742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Arbeidsplasser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95943" y="4509674"/>
            <a:ext cx="310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Arbeidsplasser i Sogn og Fjordane</a:t>
            </a:r>
            <a:endParaRPr lang="nb-NO" i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319487" y="4509674"/>
            <a:ext cx="336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Arbeidsplassutvikling indeksert</a:t>
            </a:r>
            <a:endParaRPr lang="nb-NO" i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95943" y="5413827"/>
            <a:ext cx="43248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Færre arbeidsplasser i næringslivet på slutten av 2014 enn det var i 2000.</a:t>
            </a:r>
          </a:p>
          <a:p>
            <a:endParaRPr lang="nb-NO" dirty="0" smtClean="0"/>
          </a:p>
          <a:p>
            <a:r>
              <a:rPr lang="nb-NO" dirty="0" smtClean="0"/>
              <a:t>Flere arbeidsplasser i det offentlige.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757224" y="5413826"/>
            <a:ext cx="43248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Samlet antall arbeidsplasser har vokst med 3,7 prosent.</a:t>
            </a:r>
          </a:p>
          <a:p>
            <a:endParaRPr lang="nb-NO" dirty="0" smtClean="0"/>
          </a:p>
          <a:p>
            <a:r>
              <a:rPr lang="nb-NO" dirty="0" smtClean="0"/>
              <a:t>Norge har hatt vekst på 17,2.</a:t>
            </a:r>
            <a:endParaRPr lang="nb-NO" dirty="0"/>
          </a:p>
        </p:txBody>
      </p:sp>
      <p:graphicFrame>
        <p:nvGraphicFramePr>
          <p:cNvPr id="12" name="Chart 39"/>
          <p:cNvGraphicFramePr/>
          <p:nvPr>
            <p:extLst>
              <p:ext uri="{D42A27DB-BD31-4B8C-83A1-F6EECF244321}">
                <p14:modId xmlns:p14="http://schemas.microsoft.com/office/powerpoint/2010/main" val="3260941916"/>
              </p:ext>
            </p:extLst>
          </p:nvPr>
        </p:nvGraphicFramePr>
        <p:xfrm>
          <a:off x="-1" y="709975"/>
          <a:ext cx="4520807" cy="373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43"/>
          <p:cNvGraphicFramePr/>
          <p:nvPr>
            <p:extLst>
              <p:ext uri="{D42A27DB-BD31-4B8C-83A1-F6EECF244321}">
                <p14:modId xmlns:p14="http://schemas.microsoft.com/office/powerpoint/2010/main" val="2445525708"/>
              </p:ext>
            </p:extLst>
          </p:nvPr>
        </p:nvGraphicFramePr>
        <p:xfrm>
          <a:off x="5319487" y="828267"/>
          <a:ext cx="3824513" cy="36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33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4709886" y="4408074"/>
            <a:ext cx="438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Relativ arbeidsplassvekst. </a:t>
            </a:r>
            <a:endParaRPr lang="nb-NO" i="1" dirty="0"/>
          </a:p>
          <a:p>
            <a:r>
              <a:rPr lang="nb-NO" i="1" dirty="0" smtClean="0"/>
              <a:t>Endring i antall arbeidsplasser i prosent av samlet sysselsetting, fratrukket endringen i landet.</a:t>
            </a:r>
            <a:endParaRPr lang="nb-NO" i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-1" y="18708"/>
            <a:ext cx="246742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Arbeidsplasser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0628" y="2077284"/>
            <a:ext cx="4324863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Den relative arbeidsplassveksten i Sogn og Fjordane har vært negativ i de fleste årene.</a:t>
            </a:r>
          </a:p>
          <a:p>
            <a:endParaRPr lang="nb-NO" sz="2000" dirty="0"/>
          </a:p>
          <a:p>
            <a:r>
              <a:rPr lang="nb-NO" sz="2000" dirty="0" smtClean="0"/>
              <a:t>Flere år sterkt negativ.</a:t>
            </a:r>
          </a:p>
          <a:p>
            <a:endParaRPr lang="nb-NO" sz="2000" dirty="0"/>
          </a:p>
          <a:p>
            <a:r>
              <a:rPr lang="nb-NO" sz="2000" dirty="0" smtClean="0"/>
              <a:t>Hvis arbeidsplassveksten i fylket skal bidra til å få balanse i flyttetallene, må veksten være sterkere i Sogn og Fjordane enn ellers i landet.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24971" y="1139371"/>
            <a:ext cx="42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Relativ arbeidsplassvekst</a:t>
            </a:r>
            <a:endParaRPr lang="nb-NO" sz="2800" b="1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611355"/>
              </p:ext>
            </p:extLst>
          </p:nvPr>
        </p:nvGraphicFramePr>
        <p:xfrm>
          <a:off x="4709887" y="18708"/>
          <a:ext cx="4434114" cy="438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0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C463-1681-C04C-A34A-7B15E5D8F90A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E6D8-4E2F-9049-B66F-2E2F7E25868B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-1" y="18708"/>
            <a:ext cx="246742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Arbeidsplasser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740202" y="4448629"/>
            <a:ext cx="417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Arbeidsplassutvikling indeksert</a:t>
            </a:r>
            <a:endParaRPr lang="nb-NO" i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75011" y="1447805"/>
            <a:ext cx="4565191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Når vi splittet opp arbeidsplass-utviklingen i privat og offentlig sektor, ser vi at det er i næringslivet at arbeidsplass-utviklingen har vært svak.</a:t>
            </a:r>
          </a:p>
          <a:p>
            <a:endParaRPr lang="nb-NO" sz="2400" dirty="0"/>
          </a:p>
          <a:p>
            <a:r>
              <a:rPr lang="nb-NO" sz="2400" dirty="0" smtClean="0"/>
              <a:t>Det har vært en nedgang i antall arbeidsplasser i næringslivet siden 2000.</a:t>
            </a:r>
          </a:p>
          <a:p>
            <a:endParaRPr lang="nb-NO" sz="2400" dirty="0"/>
          </a:p>
          <a:p>
            <a:r>
              <a:rPr lang="nb-NO" sz="2400" dirty="0" smtClean="0"/>
              <a:t>Det ble vekst i næringslivet i 2014.</a:t>
            </a:r>
          </a:p>
          <a:p>
            <a:endParaRPr lang="nb-NO" sz="2400" dirty="0"/>
          </a:p>
          <a:p>
            <a:r>
              <a:rPr lang="nb-NO" sz="2400" dirty="0" smtClean="0"/>
              <a:t>Men dessverre nedgang i antall ansatte i det offentlige.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9828" y="762000"/>
            <a:ext cx="42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Næringsliv - offentlig</a:t>
            </a:r>
            <a:endParaRPr lang="nb-NO" sz="2800" b="1" dirty="0"/>
          </a:p>
        </p:txBody>
      </p:sp>
      <p:graphicFrame>
        <p:nvGraphicFramePr>
          <p:cNvPr id="10" name="Chart 45"/>
          <p:cNvGraphicFramePr/>
          <p:nvPr>
            <p:extLst>
              <p:ext uri="{D42A27DB-BD31-4B8C-83A1-F6EECF244321}">
                <p14:modId xmlns:p14="http://schemas.microsoft.com/office/powerpoint/2010/main" val="2339402548"/>
              </p:ext>
            </p:extLst>
          </p:nvPr>
        </p:nvGraphicFramePr>
        <p:xfrm>
          <a:off x="4791003" y="23255"/>
          <a:ext cx="4352998" cy="442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4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311_Telemarksforsking_ppt_MAL">
  <a:themeElements>
    <a:clrScheme name="Custom 2">
      <a:dk1>
        <a:sysClr val="windowText" lastClr="000000"/>
      </a:dk1>
      <a:lt1>
        <a:sysClr val="window" lastClr="FFFFFF"/>
      </a:lt1>
      <a:dk2>
        <a:srgbClr val="C0C1BF"/>
      </a:dk2>
      <a:lt2>
        <a:srgbClr val="EFEEED"/>
      </a:lt2>
      <a:accent1>
        <a:srgbClr val="951D26"/>
      </a:accent1>
      <a:accent2>
        <a:srgbClr val="CB2838"/>
      </a:accent2>
      <a:accent3>
        <a:srgbClr val="3C3C3B"/>
      </a:accent3>
      <a:accent4>
        <a:srgbClr val="636463"/>
      </a:accent4>
      <a:accent5>
        <a:srgbClr val="8D8E8D"/>
      </a:accent5>
      <a:accent6>
        <a:srgbClr val="C0C1BF"/>
      </a:accent6>
      <a:hlink>
        <a:srgbClr val="951D26"/>
      </a:hlink>
      <a:folHlink>
        <a:srgbClr val="951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werpoint TF">
  <a:themeElements>
    <a:clrScheme name="Telemarksforsking">
      <a:dk1>
        <a:sysClr val="windowText" lastClr="000000"/>
      </a:dk1>
      <a:lt1>
        <a:sysClr val="window" lastClr="FFFFFF"/>
      </a:lt1>
      <a:dk2>
        <a:srgbClr val="C0C1BF"/>
      </a:dk2>
      <a:lt2>
        <a:srgbClr val="EFEEED"/>
      </a:lt2>
      <a:accent1>
        <a:srgbClr val="9CBA72"/>
      </a:accent1>
      <a:accent2>
        <a:srgbClr val="9CBA72"/>
      </a:accent2>
      <a:accent3>
        <a:srgbClr val="3C3C3B"/>
      </a:accent3>
      <a:accent4>
        <a:srgbClr val="636463"/>
      </a:accent4>
      <a:accent5>
        <a:srgbClr val="8D8E8D"/>
      </a:accent5>
      <a:accent6>
        <a:srgbClr val="C0C1BF"/>
      </a:accent6>
      <a:hlink>
        <a:srgbClr val="951D26"/>
      </a:hlink>
      <a:folHlink>
        <a:srgbClr val="951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BA7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79646"/>
    </a:accent3>
    <a:accent4>
      <a:srgbClr val="8064A2"/>
    </a:accent4>
    <a:accent5>
      <a:srgbClr val="4BACC6"/>
    </a:accent5>
    <a:accent6>
      <a:srgbClr val="33D55D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3004</Words>
  <Application>Microsoft Office PowerPoint</Application>
  <PresentationFormat>Skjermfremvisning (4:3)</PresentationFormat>
  <Paragraphs>791</Paragraphs>
  <Slides>65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65</vt:i4>
      </vt:variant>
    </vt:vector>
  </HeadingPairs>
  <TitlesOfParts>
    <vt:vector size="74" baseType="lpstr">
      <vt:lpstr>Arial</vt:lpstr>
      <vt:lpstr>Calibri</vt:lpstr>
      <vt:lpstr>Calibri Light</vt:lpstr>
      <vt:lpstr>Georgia</vt:lpstr>
      <vt:lpstr>Sabon LT Std</vt:lpstr>
      <vt:lpstr>Times New Roman</vt:lpstr>
      <vt:lpstr>130311_Telemarksforsking_ppt_MAL</vt:lpstr>
      <vt:lpstr>1_Office-tema</vt:lpstr>
      <vt:lpstr>Powerpoint TF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Bostedsattraktivitet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Næringsattraktivitet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Scenarier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</vt:lpstr>
      <vt:lpstr>Hva skaper attraktivitet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Telemark University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S. Vareide</dc:creator>
  <cp:lastModifiedBy>Knut S. Vareide</cp:lastModifiedBy>
  <cp:revision>214</cp:revision>
  <dcterms:created xsi:type="dcterms:W3CDTF">2014-09-11T12:36:03Z</dcterms:created>
  <dcterms:modified xsi:type="dcterms:W3CDTF">2016-02-03T10:53:29Z</dcterms:modified>
</cp:coreProperties>
</file>